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4"/>
  </p:notesMasterIdLst>
  <p:sldIdLst>
    <p:sldId id="256" r:id="rId2"/>
    <p:sldId id="334"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331" r:id="rId17"/>
    <p:sldId id="286" r:id="rId18"/>
    <p:sldId id="287" r:id="rId19"/>
    <p:sldId id="288" r:id="rId20"/>
    <p:sldId id="289" r:id="rId21"/>
    <p:sldId id="290" r:id="rId22"/>
    <p:sldId id="291" r:id="rId23"/>
    <p:sldId id="292" r:id="rId24"/>
    <p:sldId id="332" r:id="rId25"/>
    <p:sldId id="293" r:id="rId26"/>
    <p:sldId id="294" r:id="rId27"/>
    <p:sldId id="295" r:id="rId28"/>
    <p:sldId id="296" r:id="rId29"/>
    <p:sldId id="297" r:id="rId30"/>
    <p:sldId id="298" r:id="rId31"/>
    <p:sldId id="299" r:id="rId32"/>
    <p:sldId id="300" r:id="rId33"/>
    <p:sldId id="301" r:id="rId34"/>
    <p:sldId id="257"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33" r:id="rId53"/>
  </p:sldIdLst>
  <p:sldSz cx="9144000" cy="6858000" type="screen4x3"/>
  <p:notesSz cx="6858000" cy="9144000"/>
  <p:embeddedFontLst>
    <p:embeddedFont>
      <p:font typeface="Bitter" panose="020B0604020202020204" charset="0"/>
      <p:regular r:id="rId55"/>
      <p:bold r:id="rId56"/>
      <p:italic r:id="rId57"/>
      <p:boldItalic r:id="rId58"/>
    </p:embeddedFont>
    <p:embeddedFont>
      <p:font typeface="Calibri" panose="020F0502020204030204" pitchFamily="34" charset="0"/>
      <p:regular r:id="rId59"/>
      <p:bold r:id="rId60"/>
      <p:italic r:id="rId61"/>
      <p:boldItalic r:id="rId62"/>
    </p:embeddedFont>
    <p:embeddedFont>
      <p:font typeface="Georgia" panose="02040502050405020303" pitchFamily="18" charset="0"/>
      <p:regular r:id="rId63"/>
      <p:bold r:id="rId64"/>
      <p:italic r:id="rId65"/>
      <p:boldItalic r:id="rId66"/>
    </p:embeddedFont>
    <p:embeddedFont>
      <p:font typeface="Montserrat" panose="00000500000000000000" pitchFamily="2" charset="0"/>
      <p:regular r:id="rId67"/>
      <p:bold r:id="rId68"/>
      <p:italic r:id="rId69"/>
      <p:boldItalic r:id="rId70"/>
    </p:embeddedFont>
    <p:embeddedFont>
      <p:font typeface="Montserrat Medium" panose="00000600000000000000" pitchFamily="2" charset="0"/>
      <p:regular r:id="rId71"/>
      <p:bold r:id="rId72"/>
      <p:italic r:id="rId73"/>
      <p:boldItalic r:id="rId74"/>
    </p:embeddedFont>
    <p:embeddedFont>
      <p:font typeface="Roboto" panose="02000000000000000000" pitchFamily="2" charset="0"/>
      <p:regular r:id="rId75"/>
      <p:bold r:id="rId76"/>
      <p:italic r:id="rId77"/>
      <p:boldItalic r:id="rId78"/>
    </p:embeddedFont>
  </p:embeddedFontLst>
  <p:custDataLst>
    <p:tags r:id="rId7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8" roundtripDataSignature="AMtx7mhnLhqtyLecuH+mhzpvjkePEUnya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C0C107-D602-4532-8C5E-73C1873FF51A}">
  <a:tblStyle styleId="{97C0C107-D602-4532-8C5E-73C1873FF51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102"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tags" Target="tags/tag1.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98"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618424" y="731521"/>
            <a:ext cx="3722569" cy="27473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466122" y="731521"/>
            <a:ext cx="1773452" cy="274736"/>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62193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618424" y="8685213"/>
            <a:ext cx="3722569" cy="45878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466122" y="8685213"/>
            <a:ext cx="1773452" cy="45878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7F7F7F"/>
                </a:solidFill>
                <a:latin typeface="Calibri"/>
                <a:ea typeface="Calibri"/>
                <a:cs typeface="Calibri"/>
                <a:sym typeface="Calibri"/>
              </a:rPr>
              <a:t>‹#›</a:t>
            </a:fld>
            <a:endParaRPr sz="1000" b="0" i="0" u="none" strike="noStrike" cap="none">
              <a:solidFill>
                <a:srgbClr val="7F7F7F"/>
              </a:solidFill>
              <a:latin typeface="Calibri"/>
              <a:ea typeface="Calibri"/>
              <a:cs typeface="Calibri"/>
              <a:sym typeface="Calibri"/>
            </a:endParaRPr>
          </a:p>
        </p:txBody>
      </p:sp>
      <p:pic>
        <p:nvPicPr>
          <p:cNvPr id="9" name="Google Shape;9;n"/>
          <p:cNvPicPr preferRelativeResize="0"/>
          <p:nvPr/>
        </p:nvPicPr>
        <p:blipFill rotWithShape="1">
          <a:blip r:embed="rId2">
            <a:alphaModFix/>
          </a:blip>
          <a:srcRect/>
          <a:stretch/>
        </p:blipFill>
        <p:spPr>
          <a:xfrm>
            <a:off x="685799" y="312407"/>
            <a:ext cx="2155073" cy="274736"/>
          </a:xfrm>
          <a:prstGeom prst="rect">
            <a:avLst/>
          </a:prstGeom>
          <a:noFill/>
          <a:ln>
            <a:noFill/>
          </a:ln>
        </p:spPr>
      </p:pic>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edc57b4717_0_0: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edc57b4717_0_0:notes"/>
          <p:cNvSpPr txBox="1">
            <a:spLocks noGrp="1"/>
          </p:cNvSpPr>
          <p:nvPr>
            <p:ph type="body" idx="1"/>
          </p:nvPr>
        </p:nvSpPr>
        <p:spPr>
          <a:xfrm>
            <a:off x="685800" y="462193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1edc57b4717_0_0:notes"/>
          <p:cNvSpPr txBox="1">
            <a:spLocks noGrp="1"/>
          </p:cNvSpPr>
          <p:nvPr>
            <p:ph type="sldNum" idx="12"/>
          </p:nvPr>
        </p:nvSpPr>
        <p:spPr>
          <a:xfrm>
            <a:off x="4466122" y="8685213"/>
            <a:ext cx="1773600" cy="458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7a57bd039_0_21:notes"/>
          <p:cNvSpPr txBox="1">
            <a:spLocks noGrp="1"/>
          </p:cNvSpPr>
          <p:nvPr>
            <p:ph type="body" idx="1"/>
          </p:nvPr>
        </p:nvSpPr>
        <p:spPr>
          <a:xfrm>
            <a:off x="685800" y="462193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g107a57bd039_0_21: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f16a74c9e0_1_4: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f16a74c9e0_1_4:notes"/>
          <p:cNvSpPr txBox="1">
            <a:spLocks noGrp="1"/>
          </p:cNvSpPr>
          <p:nvPr>
            <p:ph type="body" idx="1"/>
          </p:nvPr>
        </p:nvSpPr>
        <p:spPr>
          <a:xfrm>
            <a:off x="685800" y="462193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1f16a74c9e0_1_4:notes"/>
          <p:cNvSpPr txBox="1">
            <a:spLocks noGrp="1"/>
          </p:cNvSpPr>
          <p:nvPr>
            <p:ph type="sldNum" idx="12"/>
          </p:nvPr>
        </p:nvSpPr>
        <p:spPr>
          <a:xfrm>
            <a:off x="4466122" y="8685213"/>
            <a:ext cx="1773600" cy="458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07a57bd039_0_37:notes"/>
          <p:cNvSpPr txBox="1">
            <a:spLocks noGrp="1"/>
          </p:cNvSpPr>
          <p:nvPr>
            <p:ph type="body" idx="1"/>
          </p:nvPr>
        </p:nvSpPr>
        <p:spPr>
          <a:xfrm>
            <a:off x="685800" y="462193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g107a57bd039_0_37: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e63bfc95d6_1_7: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e63bfc95d6_1_7:notes"/>
          <p:cNvSpPr txBox="1">
            <a:spLocks noGrp="1"/>
          </p:cNvSpPr>
          <p:nvPr>
            <p:ph type="body" idx="1"/>
          </p:nvPr>
        </p:nvSpPr>
        <p:spPr>
          <a:xfrm>
            <a:off x="685800" y="462193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g1e63bfc95d6_1_7:notes"/>
          <p:cNvSpPr txBox="1">
            <a:spLocks noGrp="1"/>
          </p:cNvSpPr>
          <p:nvPr>
            <p:ph type="sldNum" idx="12"/>
          </p:nvPr>
        </p:nvSpPr>
        <p:spPr>
          <a:xfrm>
            <a:off x="4466122" y="8685213"/>
            <a:ext cx="1773600" cy="458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07a57bd039_0_242:notes"/>
          <p:cNvSpPr txBox="1">
            <a:spLocks noGrp="1"/>
          </p:cNvSpPr>
          <p:nvPr>
            <p:ph type="body" idx="1"/>
          </p:nvPr>
        </p:nvSpPr>
        <p:spPr>
          <a:xfrm>
            <a:off x="685800" y="462193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 name="Google Shape;320;g107a57bd039_0_242: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1446868e1f_0_59: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1446868e1f_0_59:notes"/>
          <p:cNvSpPr txBox="1">
            <a:spLocks noGrp="1"/>
          </p:cNvSpPr>
          <p:nvPr>
            <p:ph type="body" idx="1"/>
          </p:nvPr>
        </p:nvSpPr>
        <p:spPr>
          <a:xfrm>
            <a:off x="685800" y="462193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g21446868e1f_0_59:notes"/>
          <p:cNvSpPr txBox="1">
            <a:spLocks noGrp="1"/>
          </p:cNvSpPr>
          <p:nvPr>
            <p:ph type="sldNum" idx="12"/>
          </p:nvPr>
        </p:nvSpPr>
        <p:spPr>
          <a:xfrm>
            <a:off x="4466122" y="8685213"/>
            <a:ext cx="1773600" cy="458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1446868e1f_0_38: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1446868e1f_0_38:notes"/>
          <p:cNvSpPr txBox="1">
            <a:spLocks noGrp="1"/>
          </p:cNvSpPr>
          <p:nvPr>
            <p:ph type="body" idx="1"/>
          </p:nvPr>
        </p:nvSpPr>
        <p:spPr>
          <a:xfrm>
            <a:off x="685800" y="462193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g21446868e1f_0_38:notes"/>
          <p:cNvSpPr txBox="1">
            <a:spLocks noGrp="1"/>
          </p:cNvSpPr>
          <p:nvPr>
            <p:ph type="sldNum" idx="12"/>
          </p:nvPr>
        </p:nvSpPr>
        <p:spPr>
          <a:xfrm>
            <a:off x="4466122" y="8685213"/>
            <a:ext cx="1773600" cy="458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1446868e1f_0_45: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1446868e1f_0_45:notes"/>
          <p:cNvSpPr txBox="1">
            <a:spLocks noGrp="1"/>
          </p:cNvSpPr>
          <p:nvPr>
            <p:ph type="body" idx="1"/>
          </p:nvPr>
        </p:nvSpPr>
        <p:spPr>
          <a:xfrm>
            <a:off x="685800" y="462193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21446868e1f_0_45:notes"/>
          <p:cNvSpPr txBox="1">
            <a:spLocks noGrp="1"/>
          </p:cNvSpPr>
          <p:nvPr>
            <p:ph type="sldNum" idx="12"/>
          </p:nvPr>
        </p:nvSpPr>
        <p:spPr>
          <a:xfrm>
            <a:off x="4466122" y="8685213"/>
            <a:ext cx="1773600" cy="458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1446868e1f_0_52: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1446868e1f_0_52:notes"/>
          <p:cNvSpPr txBox="1">
            <a:spLocks noGrp="1"/>
          </p:cNvSpPr>
          <p:nvPr>
            <p:ph type="body" idx="1"/>
          </p:nvPr>
        </p:nvSpPr>
        <p:spPr>
          <a:xfrm>
            <a:off x="685800" y="462193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g21446868e1f_0_52:notes"/>
          <p:cNvSpPr txBox="1">
            <a:spLocks noGrp="1"/>
          </p:cNvSpPr>
          <p:nvPr>
            <p:ph type="sldNum" idx="12"/>
          </p:nvPr>
        </p:nvSpPr>
        <p:spPr>
          <a:xfrm>
            <a:off x="4466122" y="8685213"/>
            <a:ext cx="1773600" cy="458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e8d3440565_0_565:notes"/>
          <p:cNvSpPr txBox="1">
            <a:spLocks noGrp="1"/>
          </p:cNvSpPr>
          <p:nvPr>
            <p:ph type="body" idx="1"/>
          </p:nvPr>
        </p:nvSpPr>
        <p:spPr>
          <a:xfrm>
            <a:off x="685800" y="462193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6" name="Google Shape;486;g1e8d3440565_0_565: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3:notes"/>
          <p:cNvSpPr txBox="1">
            <a:spLocks noGrp="1"/>
          </p:cNvSpPr>
          <p:nvPr>
            <p:ph type="body" idx="1"/>
          </p:nvPr>
        </p:nvSpPr>
        <p:spPr>
          <a:xfrm>
            <a:off x="685800" y="462193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p3: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2:notes"/>
          <p:cNvSpPr txBox="1">
            <a:spLocks noGrp="1"/>
          </p:cNvSpPr>
          <p:nvPr>
            <p:ph type="body" idx="1"/>
          </p:nvPr>
        </p:nvSpPr>
        <p:spPr>
          <a:xfrm>
            <a:off x="685800" y="462193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5" name="Google Shape;495;p12: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e63bfc95d6_0_135:notes"/>
          <p:cNvSpPr txBox="1">
            <a:spLocks noGrp="1"/>
          </p:cNvSpPr>
          <p:nvPr>
            <p:ph type="body" idx="1"/>
          </p:nvPr>
        </p:nvSpPr>
        <p:spPr>
          <a:xfrm>
            <a:off x="685800" y="462193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g1e63bfc95d6_0_135: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e63bfc95d6_0_561:notes"/>
          <p:cNvSpPr txBox="1">
            <a:spLocks noGrp="1"/>
          </p:cNvSpPr>
          <p:nvPr>
            <p:ph type="body" idx="1"/>
          </p:nvPr>
        </p:nvSpPr>
        <p:spPr>
          <a:xfrm>
            <a:off x="685800" y="462193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g1e63bfc95d6_0_561: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e63bfc95d6_0_271:notes"/>
          <p:cNvSpPr txBox="1">
            <a:spLocks noGrp="1"/>
          </p:cNvSpPr>
          <p:nvPr>
            <p:ph type="body" idx="1"/>
          </p:nvPr>
        </p:nvSpPr>
        <p:spPr>
          <a:xfrm>
            <a:off x="685800" y="462193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g1e63bfc95d6_0_271: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e63bfc95d6_0_277:notes"/>
          <p:cNvSpPr txBox="1">
            <a:spLocks noGrp="1"/>
          </p:cNvSpPr>
          <p:nvPr>
            <p:ph type="body" idx="1"/>
          </p:nvPr>
        </p:nvSpPr>
        <p:spPr>
          <a:xfrm>
            <a:off x="685800" y="462193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g1e63bfc95d6_0_277: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6:notes"/>
          <p:cNvSpPr txBox="1">
            <a:spLocks noGrp="1"/>
          </p:cNvSpPr>
          <p:nvPr>
            <p:ph type="body" idx="1"/>
          </p:nvPr>
        </p:nvSpPr>
        <p:spPr>
          <a:xfrm>
            <a:off x="685800" y="462193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3" name="Google Shape;533;p16: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22:notes"/>
          <p:cNvSpPr txBox="1">
            <a:spLocks noGrp="1"/>
          </p:cNvSpPr>
          <p:nvPr>
            <p:ph type="body" idx="1"/>
          </p:nvPr>
        </p:nvSpPr>
        <p:spPr>
          <a:xfrm>
            <a:off x="685800" y="462193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0" name="Google Shape;540;p22: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23:notes"/>
          <p:cNvSpPr txBox="1">
            <a:spLocks noGrp="1"/>
          </p:cNvSpPr>
          <p:nvPr>
            <p:ph type="body" idx="1"/>
          </p:nvPr>
        </p:nvSpPr>
        <p:spPr>
          <a:xfrm>
            <a:off x="685800" y="462193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6" name="Google Shape;546;p23: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e8d3440565_0_619:notes"/>
          <p:cNvSpPr txBox="1">
            <a:spLocks noGrp="1"/>
          </p:cNvSpPr>
          <p:nvPr>
            <p:ph type="body" idx="1"/>
          </p:nvPr>
        </p:nvSpPr>
        <p:spPr>
          <a:xfrm>
            <a:off x="685800" y="462193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One great way to enhance your connection with Miami University and your sense of well-being over the next 4-years is to get involved! There is no shortage of opportunities to meet like minded individuals who share similar interests. Your friends at MU serve as a critical resource for support!</a:t>
            </a:r>
            <a:endParaRPr/>
          </a:p>
          <a:p>
            <a:pPr marL="0" lvl="0" indent="0" algn="l" rtl="0">
              <a:lnSpc>
                <a:spcPct val="100000"/>
              </a:lnSpc>
              <a:spcBef>
                <a:spcPts val="0"/>
              </a:spcBef>
              <a:spcAft>
                <a:spcPts val="0"/>
              </a:spcAft>
              <a:buSzPts val="1400"/>
              <a:buNone/>
            </a:pPr>
            <a:endParaRPr/>
          </a:p>
        </p:txBody>
      </p:sp>
      <p:sp>
        <p:nvSpPr>
          <p:cNvPr id="553" name="Google Shape;553;g1e8d3440565_0_619: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e63bfc95d6_1_139:notes"/>
          <p:cNvSpPr txBox="1">
            <a:spLocks noGrp="1"/>
          </p:cNvSpPr>
          <p:nvPr>
            <p:ph type="body" idx="1"/>
          </p:nvPr>
        </p:nvSpPr>
        <p:spPr>
          <a:xfrm>
            <a:off x="685800" y="462193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1" name="Google Shape;571;g1e63bfc95d6_1_139: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4:notes"/>
          <p:cNvSpPr txBox="1">
            <a:spLocks noGrp="1"/>
          </p:cNvSpPr>
          <p:nvPr>
            <p:ph type="body" idx="1"/>
          </p:nvPr>
        </p:nvSpPr>
        <p:spPr>
          <a:xfrm>
            <a:off x="685800" y="462193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4: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07a57bd039_0_507:notes"/>
          <p:cNvSpPr txBox="1">
            <a:spLocks noGrp="1"/>
          </p:cNvSpPr>
          <p:nvPr>
            <p:ph type="body" idx="1"/>
          </p:nvPr>
        </p:nvSpPr>
        <p:spPr>
          <a:xfrm>
            <a:off x="685800" y="462193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6" name="Google Shape;586;g107a57bd039_0_507: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edc57b4717_0_6: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edc57b4717_0_6:notes"/>
          <p:cNvSpPr txBox="1">
            <a:spLocks noGrp="1"/>
          </p:cNvSpPr>
          <p:nvPr>
            <p:ph type="body" idx="1"/>
          </p:nvPr>
        </p:nvSpPr>
        <p:spPr>
          <a:xfrm>
            <a:off x="685800" y="462193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g1edc57b4717_0_6:notes"/>
          <p:cNvSpPr txBox="1">
            <a:spLocks noGrp="1"/>
          </p:cNvSpPr>
          <p:nvPr>
            <p:ph type="sldNum" idx="12"/>
          </p:nvPr>
        </p:nvSpPr>
        <p:spPr>
          <a:xfrm>
            <a:off x="4466122" y="8685213"/>
            <a:ext cx="1773600" cy="4587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34</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f0496b4f10_0_804:notes"/>
          <p:cNvSpPr txBox="1">
            <a:spLocks noGrp="1"/>
          </p:cNvSpPr>
          <p:nvPr>
            <p:ph type="body" idx="1"/>
          </p:nvPr>
        </p:nvSpPr>
        <p:spPr>
          <a:xfrm>
            <a:off x="685800" y="462193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3" name="Google Shape;673;g1f0496b4f10_0_804: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27:notes"/>
          <p:cNvSpPr txBox="1">
            <a:spLocks noGrp="1"/>
          </p:cNvSpPr>
          <p:nvPr>
            <p:ph type="body" idx="1"/>
          </p:nvPr>
        </p:nvSpPr>
        <p:spPr>
          <a:xfrm>
            <a:off x="685800" y="462193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9" name="Google Shape;689;p27: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28:notes"/>
          <p:cNvSpPr txBox="1">
            <a:spLocks noGrp="1"/>
          </p:cNvSpPr>
          <p:nvPr>
            <p:ph type="body" idx="1"/>
          </p:nvPr>
        </p:nvSpPr>
        <p:spPr>
          <a:xfrm>
            <a:off x="685800" y="462193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5" name="Google Shape;705;p28: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30:notes"/>
          <p:cNvSpPr txBox="1">
            <a:spLocks noGrp="1"/>
          </p:cNvSpPr>
          <p:nvPr>
            <p:ph type="body" idx="1"/>
          </p:nvPr>
        </p:nvSpPr>
        <p:spPr>
          <a:xfrm>
            <a:off x="685800" y="462193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1" name="Google Shape;721;p30: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e8d3440565_0_0:notes"/>
          <p:cNvSpPr txBox="1">
            <a:spLocks noGrp="1"/>
          </p:cNvSpPr>
          <p:nvPr>
            <p:ph type="body" idx="1"/>
          </p:nvPr>
        </p:nvSpPr>
        <p:spPr>
          <a:xfrm>
            <a:off x="685800" y="462193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2" name="Google Shape;742;g1e8d3440565_0_0: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e8d3440565_0_38:notes"/>
          <p:cNvSpPr txBox="1">
            <a:spLocks noGrp="1"/>
          </p:cNvSpPr>
          <p:nvPr>
            <p:ph type="body" idx="1"/>
          </p:nvPr>
        </p:nvSpPr>
        <p:spPr>
          <a:xfrm>
            <a:off x="685800" y="462193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3" name="Google Shape;763;g1e8d3440565_0_38: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f0496b4f10_2_20:notes"/>
          <p:cNvSpPr txBox="1">
            <a:spLocks noGrp="1"/>
          </p:cNvSpPr>
          <p:nvPr>
            <p:ph type="body" idx="1"/>
          </p:nvPr>
        </p:nvSpPr>
        <p:spPr>
          <a:xfrm>
            <a:off x="685800" y="462193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4" name="Google Shape;784;g1f0496b4f10_2_20: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e8d3440565_0_19:notes"/>
          <p:cNvSpPr txBox="1">
            <a:spLocks noGrp="1"/>
          </p:cNvSpPr>
          <p:nvPr>
            <p:ph type="body" idx="1"/>
          </p:nvPr>
        </p:nvSpPr>
        <p:spPr>
          <a:xfrm>
            <a:off x="685800" y="462193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5" name="Google Shape;805;g1e8d3440565_0_19: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5:notes"/>
          <p:cNvSpPr txBox="1">
            <a:spLocks noGrp="1"/>
          </p:cNvSpPr>
          <p:nvPr>
            <p:ph type="body" idx="1"/>
          </p:nvPr>
        </p:nvSpPr>
        <p:spPr>
          <a:xfrm>
            <a:off x="685800" y="462193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5: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f0496b4f10_0_743:notes"/>
          <p:cNvSpPr txBox="1">
            <a:spLocks noGrp="1"/>
          </p:cNvSpPr>
          <p:nvPr>
            <p:ph type="body" idx="1"/>
          </p:nvPr>
        </p:nvSpPr>
        <p:spPr>
          <a:xfrm>
            <a:off x="685800" y="462193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Tutoring: Many of our business core classes have supplemental instruction (small group review sessions) and tutoring available. If math coursework is something that is scary for you, don’t worry many of these courses have virtual and in-person tutoring available!</a:t>
            </a:r>
            <a:endParaRPr/>
          </a:p>
          <a:p>
            <a:pPr marL="0" lvl="0" indent="0" algn="l" rtl="0">
              <a:lnSpc>
                <a:spcPct val="100000"/>
              </a:lnSpc>
              <a:spcBef>
                <a:spcPts val="0"/>
              </a:spcBef>
              <a:spcAft>
                <a:spcPts val="0"/>
              </a:spcAft>
              <a:buSzPts val="1400"/>
              <a:buNone/>
            </a:pPr>
            <a:endParaRPr/>
          </a:p>
        </p:txBody>
      </p:sp>
      <p:sp>
        <p:nvSpPr>
          <p:cNvPr id="826" name="Google Shape;826;g1f0496b4f10_0_743: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e8d3440565_0_584:notes"/>
          <p:cNvSpPr txBox="1">
            <a:spLocks noGrp="1"/>
          </p:cNvSpPr>
          <p:nvPr>
            <p:ph type="body" idx="1"/>
          </p:nvPr>
        </p:nvSpPr>
        <p:spPr>
          <a:xfrm>
            <a:off x="685800" y="462193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It is critical that over the next 4 years you leverage resources for support and ask for help. At the Farmer School of Business we believe that the greatest leaders are not only the ones who can inspire others, but also those who can ask for help when they need it. Let’s talk about some of those resources… </a:t>
            </a:r>
            <a:endParaRPr/>
          </a:p>
          <a:p>
            <a:pPr marL="457200" lvl="0" indent="-317500" algn="l" rtl="0">
              <a:spcBef>
                <a:spcPts val="0"/>
              </a:spcBef>
              <a:spcAft>
                <a:spcPts val="0"/>
              </a:spcAft>
              <a:buClr>
                <a:schemeClr val="dk1"/>
              </a:buClr>
              <a:buSzPts val="1400"/>
              <a:buChar char="●"/>
            </a:pPr>
            <a:endParaRPr/>
          </a:p>
          <a:p>
            <a:pPr marL="457200" lvl="0" indent="-317500" algn="l" rtl="0">
              <a:spcBef>
                <a:spcPts val="0"/>
              </a:spcBef>
              <a:spcAft>
                <a:spcPts val="0"/>
              </a:spcAft>
              <a:buClr>
                <a:schemeClr val="dk1"/>
              </a:buClr>
              <a:buSzPts val="1400"/>
              <a:buChar char="●"/>
            </a:pPr>
            <a:r>
              <a:rPr lang="en-US"/>
              <a:t>Student Disability Services: If you received accommodations during your time in K-12 or have documentation of a learning disability we WANT you to become affiliated with the Miller Center for Student Disability Services to gain access to supplemental resources for support. These resources are individualized for each student but can include (extended testing time/alternative testing environments, notetaking services, recording of lectures, etc.)  </a:t>
            </a:r>
            <a:endParaRPr/>
          </a:p>
          <a:p>
            <a:pPr marL="0" lvl="0" indent="0" algn="l" rtl="0">
              <a:lnSpc>
                <a:spcPct val="100000"/>
              </a:lnSpc>
              <a:spcBef>
                <a:spcPts val="0"/>
              </a:spcBef>
              <a:spcAft>
                <a:spcPts val="0"/>
              </a:spcAft>
              <a:buSzPts val="1400"/>
              <a:buNone/>
            </a:pPr>
            <a:endParaRPr/>
          </a:p>
        </p:txBody>
      </p:sp>
      <p:sp>
        <p:nvSpPr>
          <p:cNvPr id="843" name="Google Shape;843;g1e8d3440565_0_584: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f0496b4f10_0_836:notes"/>
          <p:cNvSpPr txBox="1">
            <a:spLocks noGrp="1"/>
          </p:cNvSpPr>
          <p:nvPr>
            <p:ph type="body" idx="1"/>
          </p:nvPr>
        </p:nvSpPr>
        <p:spPr>
          <a:xfrm>
            <a:off x="685800" y="462193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Student Health Services: Your physical health is critical to your success over the next 4-years and our faculty and staff are deeply invested in your well being. Student Health Services at Miami University offers a comprehensive suite of services serving the holistic medical needs of our students.</a:t>
            </a:r>
            <a:endParaRPr/>
          </a:p>
        </p:txBody>
      </p:sp>
      <p:sp>
        <p:nvSpPr>
          <p:cNvPr id="859" name="Google Shape;859;g1f0496b4f10_0_836: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f0496b4f10_0_697:notes"/>
          <p:cNvSpPr txBox="1">
            <a:spLocks noGrp="1"/>
          </p:cNvSpPr>
          <p:nvPr>
            <p:ph type="body" idx="1"/>
          </p:nvPr>
        </p:nvSpPr>
        <p:spPr>
          <a:xfrm>
            <a:off x="685800" y="462193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Many of the FSB Advisors are trained as Mental Health Ally’s which means that we value your mental health and view it as a critical component of your academic Journey. The Student Counseling Services offer a variety of services to help you throughout your time at Miami University</a:t>
            </a:r>
            <a:endParaRPr/>
          </a:p>
        </p:txBody>
      </p:sp>
      <p:sp>
        <p:nvSpPr>
          <p:cNvPr id="877" name="Google Shape;877;g1f0496b4f10_0_697: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e8d3440565_0_613:notes"/>
          <p:cNvSpPr txBox="1">
            <a:spLocks noGrp="1"/>
          </p:cNvSpPr>
          <p:nvPr>
            <p:ph type="body" idx="1"/>
          </p:nvPr>
        </p:nvSpPr>
        <p:spPr>
          <a:xfrm>
            <a:off x="685800" y="462193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106: Your biggest resource for success over the next 4 years is your Academic advisor and you will get 15 weeks of guaranteed interaction with individual since they are one of your instructors in your first-semester</a:t>
            </a:r>
            <a:endParaRPr/>
          </a:p>
          <a:p>
            <a:pPr marL="0" lvl="0" indent="0" algn="l" rtl="0">
              <a:lnSpc>
                <a:spcPct val="100000"/>
              </a:lnSpc>
              <a:spcBef>
                <a:spcPts val="0"/>
              </a:spcBef>
              <a:spcAft>
                <a:spcPts val="0"/>
              </a:spcAft>
              <a:buSzPts val="1400"/>
              <a:buNone/>
            </a:pPr>
            <a:endParaRPr/>
          </a:p>
        </p:txBody>
      </p:sp>
      <p:sp>
        <p:nvSpPr>
          <p:cNvPr id="900" name="Google Shape;900;g1e8d3440565_0_613: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9:notes"/>
          <p:cNvSpPr txBox="1">
            <a:spLocks noGrp="1"/>
          </p:cNvSpPr>
          <p:nvPr>
            <p:ph type="body" idx="1"/>
          </p:nvPr>
        </p:nvSpPr>
        <p:spPr>
          <a:xfrm>
            <a:off x="685800" y="462193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9" name="Google Shape;919;p9: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f6106992fa_0_0:notes"/>
          <p:cNvSpPr txBox="1">
            <a:spLocks noGrp="1"/>
          </p:cNvSpPr>
          <p:nvPr>
            <p:ph type="body" idx="1"/>
          </p:nvPr>
        </p:nvSpPr>
        <p:spPr>
          <a:xfrm>
            <a:off x="685800" y="462193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106: Your biggest resource for success over the next 4 years is your Academic advisor and you will get 15 weeks of guaranteed interaction with individual since they are one of your instructors in your first-semester</a:t>
            </a:r>
            <a:endParaRPr/>
          </a:p>
          <a:p>
            <a:pPr marL="0" lvl="0" indent="0" algn="l" rtl="0">
              <a:lnSpc>
                <a:spcPct val="100000"/>
              </a:lnSpc>
              <a:spcBef>
                <a:spcPts val="0"/>
              </a:spcBef>
              <a:spcAft>
                <a:spcPts val="0"/>
              </a:spcAft>
              <a:buSzPts val="1400"/>
              <a:buNone/>
            </a:pPr>
            <a:endParaRPr/>
          </a:p>
        </p:txBody>
      </p:sp>
      <p:sp>
        <p:nvSpPr>
          <p:cNvPr id="927" name="Google Shape;927;g1f6106992fa_0_0: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10:notes"/>
          <p:cNvSpPr txBox="1">
            <a:spLocks noGrp="1"/>
          </p:cNvSpPr>
          <p:nvPr>
            <p:ph type="body" idx="1"/>
          </p:nvPr>
        </p:nvSpPr>
        <p:spPr>
          <a:xfrm>
            <a:off x="685800" y="462193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7" name="Google Shape;937;p10: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07a57bd039_0_494:notes"/>
          <p:cNvSpPr txBox="1">
            <a:spLocks noGrp="1"/>
          </p:cNvSpPr>
          <p:nvPr>
            <p:ph type="body" idx="1"/>
          </p:nvPr>
        </p:nvSpPr>
        <p:spPr>
          <a:xfrm>
            <a:off x="685800" y="462193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4" name="Google Shape;944;g107a57bd039_0_494: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6:notes"/>
          <p:cNvSpPr txBox="1">
            <a:spLocks noGrp="1"/>
          </p:cNvSpPr>
          <p:nvPr>
            <p:ph type="body" idx="1"/>
          </p:nvPr>
        </p:nvSpPr>
        <p:spPr>
          <a:xfrm>
            <a:off x="685800" y="462193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p6: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txBox="1">
            <a:spLocks noGrp="1"/>
          </p:cNvSpPr>
          <p:nvPr>
            <p:ph type="body" idx="1"/>
          </p:nvPr>
        </p:nvSpPr>
        <p:spPr>
          <a:xfrm>
            <a:off x="685800" y="462193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p7: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8:notes"/>
          <p:cNvSpPr txBox="1">
            <a:spLocks noGrp="1"/>
          </p:cNvSpPr>
          <p:nvPr>
            <p:ph type="body" idx="1"/>
          </p:nvPr>
        </p:nvSpPr>
        <p:spPr>
          <a:xfrm>
            <a:off x="685800" y="462193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p8: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1:notes"/>
          <p:cNvSpPr txBox="1">
            <a:spLocks noGrp="1"/>
          </p:cNvSpPr>
          <p:nvPr>
            <p:ph type="body" idx="1"/>
          </p:nvPr>
        </p:nvSpPr>
        <p:spPr>
          <a:xfrm>
            <a:off x="685800" y="462193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 name="Google Shape;221;p11: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7a57bd039_0_26:notes"/>
          <p:cNvSpPr txBox="1">
            <a:spLocks noGrp="1"/>
          </p:cNvSpPr>
          <p:nvPr>
            <p:ph type="body" idx="1"/>
          </p:nvPr>
        </p:nvSpPr>
        <p:spPr>
          <a:xfrm>
            <a:off x="685800" y="462193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g107a57bd039_0_26:notes"/>
          <p:cNvSpPr>
            <a:spLocks noGrp="1" noRot="1" noChangeAspect="1"/>
          </p:cNvSpPr>
          <p:nvPr>
            <p:ph type="sldImg" idx="2"/>
          </p:nvPr>
        </p:nvSpPr>
        <p:spPr>
          <a:xfrm>
            <a:off x="1371600" y="1363663"/>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39"/>
          <p:cNvSpPr/>
          <p:nvPr/>
        </p:nvSpPr>
        <p:spPr>
          <a:xfrm rot="10800000">
            <a:off x="2733598" y="797594"/>
            <a:ext cx="6410400" cy="1133400"/>
          </a:xfrm>
          <a:prstGeom prst="rtTriangle">
            <a:avLst/>
          </a:prstGeom>
          <a:solidFill>
            <a:srgbClr val="9417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 name="Google Shape;18;p39"/>
          <p:cNvSpPr txBox="1">
            <a:spLocks noGrp="1"/>
          </p:cNvSpPr>
          <p:nvPr>
            <p:ph type="ctrTitle"/>
          </p:nvPr>
        </p:nvSpPr>
        <p:spPr>
          <a:xfrm>
            <a:off x="761695" y="2152650"/>
            <a:ext cx="7620600" cy="1776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C8102E"/>
              </a:buClr>
              <a:buSzPts val="5000"/>
              <a:buFont typeface="Bitter"/>
              <a:buNone/>
              <a:defRPr sz="5000">
                <a:solidFill>
                  <a:srgbClr val="C8102E"/>
                </a:solidFill>
                <a:latin typeface="Bitter"/>
                <a:ea typeface="Bitter"/>
                <a:cs typeface="Bitter"/>
                <a:sym typeface="Bitte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9"/>
          <p:cNvSpPr txBox="1">
            <a:spLocks noGrp="1"/>
          </p:cNvSpPr>
          <p:nvPr>
            <p:ph type="subTitle" idx="1"/>
          </p:nvPr>
        </p:nvSpPr>
        <p:spPr>
          <a:xfrm>
            <a:off x="1143000" y="4400550"/>
            <a:ext cx="6858000" cy="12765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rgbClr val="595959"/>
              </a:buClr>
              <a:buSzPts val="2000"/>
              <a:buNone/>
              <a:defRPr sz="2000" b="1">
                <a:solidFill>
                  <a:srgbClr val="595959"/>
                </a:solidFill>
                <a:latin typeface="Montserrat"/>
                <a:ea typeface="Montserrat"/>
                <a:cs typeface="Montserrat"/>
                <a:sym typeface="Montserra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39"/>
          <p:cNvSpPr/>
          <p:nvPr/>
        </p:nvSpPr>
        <p:spPr>
          <a:xfrm rot="10800000">
            <a:off x="-16463" y="-11"/>
            <a:ext cx="9163202" cy="1978850"/>
          </a:xfrm>
          <a:custGeom>
            <a:avLst/>
            <a:gdLst/>
            <a:ahLst/>
            <a:cxnLst/>
            <a:rect l="l" t="t" r="r" b="b"/>
            <a:pathLst>
              <a:path w="10021" h="10000" extrusionOk="0">
                <a:moveTo>
                  <a:pt x="3" y="3721"/>
                </a:moveTo>
                <a:lnTo>
                  <a:pt x="10021" y="0"/>
                </a:lnTo>
                <a:lnTo>
                  <a:pt x="10021" y="10000"/>
                </a:lnTo>
                <a:lnTo>
                  <a:pt x="3" y="9957"/>
                </a:lnTo>
                <a:cubicBezTo>
                  <a:pt x="0" y="10014"/>
                  <a:pt x="-3" y="5083"/>
                  <a:pt x="3" y="3721"/>
                </a:cubicBezTo>
                <a:close/>
              </a:path>
            </a:pathLst>
          </a:cu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1" name="Google Shape;21;p39" descr="A picture containing drawing&#10;&#10;Description automatically generated"/>
          <p:cNvPicPr preferRelativeResize="0"/>
          <p:nvPr/>
        </p:nvPicPr>
        <p:blipFill rotWithShape="1">
          <a:blip r:embed="rId2">
            <a:alphaModFix/>
          </a:blip>
          <a:srcRect/>
          <a:stretch/>
        </p:blipFill>
        <p:spPr>
          <a:xfrm>
            <a:off x="3133898" y="327557"/>
            <a:ext cx="2876202" cy="928358"/>
          </a:xfrm>
          <a:prstGeom prst="rect">
            <a:avLst/>
          </a:prstGeom>
          <a:noFill/>
          <a:ln>
            <a:noFill/>
          </a:ln>
        </p:spPr>
      </p:pic>
      <p:sp>
        <p:nvSpPr>
          <p:cNvPr id="22" name="Google Shape;22;p39"/>
          <p:cNvSpPr/>
          <p:nvPr/>
        </p:nvSpPr>
        <p:spPr>
          <a:xfrm>
            <a:off x="-3657" y="6537601"/>
            <a:ext cx="9150344" cy="322357"/>
          </a:xfrm>
          <a:custGeom>
            <a:avLst/>
            <a:gdLst/>
            <a:ahLst/>
            <a:cxnLst/>
            <a:rect l="l" t="t" r="r" b="b"/>
            <a:pathLst>
              <a:path w="10003" h="10001" extrusionOk="0">
                <a:moveTo>
                  <a:pt x="0" y="8147"/>
                </a:moveTo>
                <a:lnTo>
                  <a:pt x="10000" y="0"/>
                </a:lnTo>
                <a:cubicBezTo>
                  <a:pt x="10007" y="3520"/>
                  <a:pt x="9996" y="6446"/>
                  <a:pt x="10003" y="9966"/>
                </a:cubicBezTo>
                <a:lnTo>
                  <a:pt x="2" y="9995"/>
                </a:lnTo>
                <a:cubicBezTo>
                  <a:pt x="-1" y="10056"/>
                  <a:pt x="4" y="9690"/>
                  <a:pt x="0" y="8147"/>
                </a:cubicBezTo>
                <a:close/>
              </a:path>
            </a:pathLst>
          </a:cu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23;p39"/>
          <p:cNvSpPr txBox="1"/>
          <p:nvPr/>
        </p:nvSpPr>
        <p:spPr>
          <a:xfrm>
            <a:off x="628650" y="6211735"/>
            <a:ext cx="20574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7F7F7F"/>
                </a:solidFill>
                <a:latin typeface="Arial"/>
                <a:ea typeface="Arial"/>
                <a:cs typeface="Arial"/>
                <a:sym typeface="Arial"/>
              </a:rPr>
              <a:t>10/4/2020</a:t>
            </a:r>
            <a:endParaRPr sz="1000" b="0" i="0" u="none" strike="noStrike" cap="none">
              <a:solidFill>
                <a:srgbClr val="7F7F7F"/>
              </a:solidFill>
              <a:latin typeface="Arial"/>
              <a:ea typeface="Arial"/>
              <a:cs typeface="Arial"/>
              <a:sym typeface="Arial"/>
            </a:endParaRPr>
          </a:p>
        </p:txBody>
      </p:sp>
      <p:sp>
        <p:nvSpPr>
          <p:cNvPr id="24" name="Google Shape;24;p39"/>
          <p:cNvSpPr txBox="1"/>
          <p:nvPr/>
        </p:nvSpPr>
        <p:spPr>
          <a:xfrm>
            <a:off x="6457950" y="6211735"/>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7F7F7F"/>
                </a:solidFill>
                <a:latin typeface="Arial"/>
                <a:ea typeface="Arial"/>
                <a:cs typeface="Arial"/>
                <a:sym typeface="Arial"/>
              </a:rPr>
              <a:t>‹#›</a:t>
            </a:fld>
            <a:endParaRPr sz="1000" b="0" i="0" u="none" strike="noStrike" cap="none">
              <a:solidFill>
                <a:srgbClr val="7F7F7F"/>
              </a:solidFill>
              <a:latin typeface="Arial"/>
              <a:ea typeface="Arial"/>
              <a:cs typeface="Arial"/>
              <a:sym typeface="Arial"/>
            </a:endParaRPr>
          </a:p>
        </p:txBody>
      </p:sp>
      <p:sp>
        <p:nvSpPr>
          <p:cNvPr id="25" name="Google Shape;25;p39"/>
          <p:cNvSpPr txBox="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C8102E"/>
                </a:solidFill>
                <a:latin typeface="Montserrat"/>
                <a:ea typeface="Montserrat"/>
                <a:cs typeface="Montserrat"/>
                <a:sym typeface="Montserrat"/>
              </a:rPr>
              <a:t>MIAMIOH.EDU/FSB</a:t>
            </a:r>
            <a:endParaRPr sz="1200" b="1" i="0" u="none" strike="noStrike" cap="none">
              <a:solidFill>
                <a:srgbClr val="C8102E"/>
              </a:solidFill>
              <a:latin typeface="Montserrat"/>
              <a:ea typeface="Montserrat"/>
              <a:cs typeface="Montserrat"/>
              <a:sym typeface="Montserra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2">
  <p:cSld name="Picture with Caption_2">
    <p:spTree>
      <p:nvGrpSpPr>
        <p:cNvPr id="1" name="Shape 110"/>
        <p:cNvGrpSpPr/>
        <p:nvPr/>
      </p:nvGrpSpPr>
      <p:grpSpPr>
        <a:xfrm>
          <a:off x="0" y="0"/>
          <a:ext cx="0" cy="0"/>
          <a:chOff x="0" y="0"/>
          <a:chExt cx="0" cy="0"/>
        </a:xfrm>
      </p:grpSpPr>
      <p:sp>
        <p:nvSpPr>
          <p:cNvPr id="111" name="Google Shape;111;g1e63bfc95d6_0_414"/>
          <p:cNvSpPr/>
          <p:nvPr/>
        </p:nvSpPr>
        <p:spPr>
          <a:xfrm>
            <a:off x="-3657" y="6537601"/>
            <a:ext cx="9150344" cy="322357"/>
          </a:xfrm>
          <a:custGeom>
            <a:avLst/>
            <a:gdLst/>
            <a:ahLst/>
            <a:cxnLst/>
            <a:rect l="l" t="t" r="r" b="b"/>
            <a:pathLst>
              <a:path w="10003" h="10001" extrusionOk="0">
                <a:moveTo>
                  <a:pt x="0" y="8147"/>
                </a:moveTo>
                <a:lnTo>
                  <a:pt x="10000" y="0"/>
                </a:lnTo>
                <a:cubicBezTo>
                  <a:pt x="10007" y="3520"/>
                  <a:pt x="9996" y="6446"/>
                  <a:pt x="10003" y="9966"/>
                </a:cubicBezTo>
                <a:lnTo>
                  <a:pt x="2" y="9995"/>
                </a:lnTo>
                <a:cubicBezTo>
                  <a:pt x="-1" y="10056"/>
                  <a:pt x="4" y="9690"/>
                  <a:pt x="0" y="8147"/>
                </a:cubicBezTo>
                <a:close/>
              </a:path>
            </a:pathLst>
          </a:custGeom>
          <a:solidFill>
            <a:srgbClr val="C810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g1e63bfc95d6_0_414"/>
          <p:cNvSpPr>
            <a:spLocks noGrp="1"/>
          </p:cNvSpPr>
          <p:nvPr>
            <p:ph type="pic" idx="2"/>
          </p:nvPr>
        </p:nvSpPr>
        <p:spPr>
          <a:xfrm>
            <a:off x="4109827" y="2036618"/>
            <a:ext cx="4691400" cy="4023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3" name="Google Shape;113;g1e63bfc95d6_0_414"/>
          <p:cNvSpPr txBox="1">
            <a:spLocks noGrp="1"/>
          </p:cNvSpPr>
          <p:nvPr>
            <p:ph type="body" idx="1"/>
          </p:nvPr>
        </p:nvSpPr>
        <p:spPr>
          <a:xfrm>
            <a:off x="627460" y="2036618"/>
            <a:ext cx="2751600" cy="4023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14" name="Google Shape;114;g1e63bfc95d6_0_414"/>
          <p:cNvSpPr txBox="1">
            <a:spLocks noGrp="1"/>
          </p:cNvSpPr>
          <p:nvPr>
            <p:ph type="dt" idx="10"/>
          </p:nvPr>
        </p:nvSpPr>
        <p:spPr>
          <a:xfrm>
            <a:off x="628650" y="6211735"/>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1000">
                <a:solidFill>
                  <a:srgbClr val="7F7F7F"/>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5" name="Google Shape;115;g1e63bfc95d6_0_414"/>
          <p:cNvSpPr txBox="1">
            <a:spLocks noGrp="1"/>
          </p:cNvSpPr>
          <p:nvPr>
            <p:ph type="sldNum" idx="12"/>
          </p:nvPr>
        </p:nvSpPr>
        <p:spPr>
          <a:xfrm>
            <a:off x="6457950" y="6211735"/>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000">
                <a:solidFill>
                  <a:srgbClr val="7F7F7F"/>
                </a:solidFill>
                <a:latin typeface="Arial"/>
                <a:ea typeface="Arial"/>
                <a:cs typeface="Arial"/>
                <a:sym typeface="Arial"/>
              </a:defRPr>
            </a:lvl1pPr>
            <a:lvl2pPr marL="0" lvl="1" indent="0" algn="r" rtl="0">
              <a:spcBef>
                <a:spcPts val="0"/>
              </a:spcBef>
              <a:buNone/>
              <a:defRPr sz="1000">
                <a:solidFill>
                  <a:srgbClr val="7F7F7F"/>
                </a:solidFill>
                <a:latin typeface="Arial"/>
                <a:ea typeface="Arial"/>
                <a:cs typeface="Arial"/>
                <a:sym typeface="Arial"/>
              </a:defRPr>
            </a:lvl2pPr>
            <a:lvl3pPr marL="0" lvl="2" indent="0" algn="r" rtl="0">
              <a:spcBef>
                <a:spcPts val="0"/>
              </a:spcBef>
              <a:buNone/>
              <a:defRPr sz="1000">
                <a:solidFill>
                  <a:srgbClr val="7F7F7F"/>
                </a:solidFill>
                <a:latin typeface="Arial"/>
                <a:ea typeface="Arial"/>
                <a:cs typeface="Arial"/>
                <a:sym typeface="Arial"/>
              </a:defRPr>
            </a:lvl3pPr>
            <a:lvl4pPr marL="0" lvl="3" indent="0" algn="r" rtl="0">
              <a:spcBef>
                <a:spcPts val="0"/>
              </a:spcBef>
              <a:buNone/>
              <a:defRPr sz="1000">
                <a:solidFill>
                  <a:srgbClr val="7F7F7F"/>
                </a:solidFill>
                <a:latin typeface="Arial"/>
                <a:ea typeface="Arial"/>
                <a:cs typeface="Arial"/>
                <a:sym typeface="Arial"/>
              </a:defRPr>
            </a:lvl4pPr>
            <a:lvl5pPr marL="0" lvl="4" indent="0" algn="r" rtl="0">
              <a:spcBef>
                <a:spcPts val="0"/>
              </a:spcBef>
              <a:buNone/>
              <a:defRPr sz="1000">
                <a:solidFill>
                  <a:srgbClr val="7F7F7F"/>
                </a:solidFill>
                <a:latin typeface="Arial"/>
                <a:ea typeface="Arial"/>
                <a:cs typeface="Arial"/>
                <a:sym typeface="Arial"/>
              </a:defRPr>
            </a:lvl5pPr>
            <a:lvl6pPr marL="0" lvl="5" indent="0" algn="r" rtl="0">
              <a:spcBef>
                <a:spcPts val="0"/>
              </a:spcBef>
              <a:buNone/>
              <a:defRPr sz="1000">
                <a:solidFill>
                  <a:srgbClr val="7F7F7F"/>
                </a:solidFill>
                <a:latin typeface="Arial"/>
                <a:ea typeface="Arial"/>
                <a:cs typeface="Arial"/>
                <a:sym typeface="Arial"/>
              </a:defRPr>
            </a:lvl6pPr>
            <a:lvl7pPr marL="0" lvl="6" indent="0" algn="r" rtl="0">
              <a:spcBef>
                <a:spcPts val="0"/>
              </a:spcBef>
              <a:buNone/>
              <a:defRPr sz="1000">
                <a:solidFill>
                  <a:srgbClr val="7F7F7F"/>
                </a:solidFill>
                <a:latin typeface="Arial"/>
                <a:ea typeface="Arial"/>
                <a:cs typeface="Arial"/>
                <a:sym typeface="Arial"/>
              </a:defRPr>
            </a:lvl7pPr>
            <a:lvl8pPr marL="0" lvl="7" indent="0" algn="r" rtl="0">
              <a:spcBef>
                <a:spcPts val="0"/>
              </a:spcBef>
              <a:buNone/>
              <a:defRPr sz="1000">
                <a:solidFill>
                  <a:srgbClr val="7F7F7F"/>
                </a:solidFill>
                <a:latin typeface="Arial"/>
                <a:ea typeface="Arial"/>
                <a:cs typeface="Arial"/>
                <a:sym typeface="Arial"/>
              </a:defRPr>
            </a:lvl8pPr>
            <a:lvl9pPr marL="0" lvl="8" indent="0" algn="r" rtl="0">
              <a:spcBef>
                <a:spcPts val="0"/>
              </a:spcBef>
              <a:buNone/>
              <a:defRPr sz="100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6" name="Google Shape;116;g1e63bfc95d6_0_414"/>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1200" b="1">
                <a:solidFill>
                  <a:srgbClr val="C8102E"/>
                </a:solidFill>
                <a:latin typeface="Montserrat"/>
                <a:ea typeface="Montserrat"/>
                <a:cs typeface="Montserrat"/>
                <a:sym typeface="Montserrat"/>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7" name="Google Shape;117;g1e63bfc95d6_0_414"/>
          <p:cNvSpPr txBox="1">
            <a:spLocks noGrp="1"/>
          </p:cNvSpPr>
          <p:nvPr>
            <p:ph type="title"/>
          </p:nvPr>
        </p:nvSpPr>
        <p:spPr>
          <a:xfrm>
            <a:off x="628650" y="899651"/>
            <a:ext cx="7886700" cy="9861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Clr>
                <a:srgbClr val="C8102E"/>
              </a:buClr>
              <a:buSzPts val="3500"/>
              <a:buFont typeface="Arial"/>
              <a:buNone/>
              <a:defRPr sz="3500">
                <a:solidFill>
                  <a:srgbClr val="C8102E"/>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8" name="Google Shape;118;g1e63bfc95d6_0_414"/>
          <p:cNvSpPr/>
          <p:nvPr/>
        </p:nvSpPr>
        <p:spPr>
          <a:xfrm rot="10800000">
            <a:off x="3518097" y="-99"/>
            <a:ext cx="5625900" cy="797700"/>
          </a:xfrm>
          <a:prstGeom prst="rtTriangle">
            <a:avLst/>
          </a:prstGeom>
          <a:solidFill>
            <a:srgbClr val="9417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119;g1e63bfc95d6_0_414"/>
          <p:cNvSpPr/>
          <p:nvPr/>
        </p:nvSpPr>
        <p:spPr>
          <a:xfrm rot="10800000" flipH="1">
            <a:off x="0" y="-98"/>
            <a:ext cx="9150300" cy="797700"/>
          </a:xfrm>
          <a:prstGeom prst="rtTriangle">
            <a:avLst/>
          </a:prstGeom>
          <a:solidFill>
            <a:srgbClr val="C810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1">
  <p:cSld name="Picture with Caption_3">
    <p:spTree>
      <p:nvGrpSpPr>
        <p:cNvPr id="1" name="Shape 120"/>
        <p:cNvGrpSpPr/>
        <p:nvPr/>
      </p:nvGrpSpPr>
      <p:grpSpPr>
        <a:xfrm>
          <a:off x="0" y="0"/>
          <a:ext cx="0" cy="0"/>
          <a:chOff x="0" y="0"/>
          <a:chExt cx="0" cy="0"/>
        </a:xfrm>
      </p:grpSpPr>
      <p:sp>
        <p:nvSpPr>
          <p:cNvPr id="121" name="Google Shape;121;g1e63bfc95d6_1_120"/>
          <p:cNvSpPr/>
          <p:nvPr/>
        </p:nvSpPr>
        <p:spPr>
          <a:xfrm>
            <a:off x="-3657" y="6537601"/>
            <a:ext cx="9150344" cy="322357"/>
          </a:xfrm>
          <a:custGeom>
            <a:avLst/>
            <a:gdLst/>
            <a:ahLst/>
            <a:cxnLst/>
            <a:rect l="l" t="t" r="r" b="b"/>
            <a:pathLst>
              <a:path w="10003" h="10001" extrusionOk="0">
                <a:moveTo>
                  <a:pt x="0" y="8147"/>
                </a:moveTo>
                <a:lnTo>
                  <a:pt x="10000" y="0"/>
                </a:lnTo>
                <a:cubicBezTo>
                  <a:pt x="10007" y="3520"/>
                  <a:pt x="9996" y="6446"/>
                  <a:pt x="10003" y="9966"/>
                </a:cubicBezTo>
                <a:lnTo>
                  <a:pt x="2" y="9995"/>
                </a:lnTo>
                <a:cubicBezTo>
                  <a:pt x="-1" y="10056"/>
                  <a:pt x="4" y="9690"/>
                  <a:pt x="0" y="8147"/>
                </a:cubicBezTo>
                <a:close/>
              </a:path>
            </a:pathLst>
          </a:custGeom>
          <a:solidFill>
            <a:srgbClr val="C810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122;g1e63bfc95d6_1_120"/>
          <p:cNvSpPr>
            <a:spLocks noGrp="1"/>
          </p:cNvSpPr>
          <p:nvPr>
            <p:ph type="pic" idx="2"/>
          </p:nvPr>
        </p:nvSpPr>
        <p:spPr>
          <a:xfrm>
            <a:off x="4109827" y="2036618"/>
            <a:ext cx="4691400" cy="4023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23" name="Google Shape;123;g1e63bfc95d6_1_120"/>
          <p:cNvSpPr txBox="1">
            <a:spLocks noGrp="1"/>
          </p:cNvSpPr>
          <p:nvPr>
            <p:ph type="body" idx="1"/>
          </p:nvPr>
        </p:nvSpPr>
        <p:spPr>
          <a:xfrm>
            <a:off x="627460" y="2036618"/>
            <a:ext cx="2751600" cy="4023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24" name="Google Shape;124;g1e63bfc95d6_1_120"/>
          <p:cNvSpPr txBox="1">
            <a:spLocks noGrp="1"/>
          </p:cNvSpPr>
          <p:nvPr>
            <p:ph type="dt" idx="10"/>
          </p:nvPr>
        </p:nvSpPr>
        <p:spPr>
          <a:xfrm>
            <a:off x="628650" y="6211735"/>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1000">
                <a:solidFill>
                  <a:srgbClr val="7F7F7F"/>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5" name="Google Shape;125;g1e63bfc95d6_1_120"/>
          <p:cNvSpPr txBox="1">
            <a:spLocks noGrp="1"/>
          </p:cNvSpPr>
          <p:nvPr>
            <p:ph type="sldNum" idx="12"/>
          </p:nvPr>
        </p:nvSpPr>
        <p:spPr>
          <a:xfrm>
            <a:off x="6457950" y="6211735"/>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000">
                <a:solidFill>
                  <a:srgbClr val="7F7F7F"/>
                </a:solidFill>
                <a:latin typeface="Arial"/>
                <a:ea typeface="Arial"/>
                <a:cs typeface="Arial"/>
                <a:sym typeface="Arial"/>
              </a:defRPr>
            </a:lvl1pPr>
            <a:lvl2pPr marL="0" lvl="1" indent="0" algn="r" rtl="0">
              <a:spcBef>
                <a:spcPts val="0"/>
              </a:spcBef>
              <a:buNone/>
              <a:defRPr sz="1000">
                <a:solidFill>
                  <a:srgbClr val="7F7F7F"/>
                </a:solidFill>
                <a:latin typeface="Arial"/>
                <a:ea typeface="Arial"/>
                <a:cs typeface="Arial"/>
                <a:sym typeface="Arial"/>
              </a:defRPr>
            </a:lvl2pPr>
            <a:lvl3pPr marL="0" lvl="2" indent="0" algn="r" rtl="0">
              <a:spcBef>
                <a:spcPts val="0"/>
              </a:spcBef>
              <a:buNone/>
              <a:defRPr sz="1000">
                <a:solidFill>
                  <a:srgbClr val="7F7F7F"/>
                </a:solidFill>
                <a:latin typeface="Arial"/>
                <a:ea typeface="Arial"/>
                <a:cs typeface="Arial"/>
                <a:sym typeface="Arial"/>
              </a:defRPr>
            </a:lvl3pPr>
            <a:lvl4pPr marL="0" lvl="3" indent="0" algn="r" rtl="0">
              <a:spcBef>
                <a:spcPts val="0"/>
              </a:spcBef>
              <a:buNone/>
              <a:defRPr sz="1000">
                <a:solidFill>
                  <a:srgbClr val="7F7F7F"/>
                </a:solidFill>
                <a:latin typeface="Arial"/>
                <a:ea typeface="Arial"/>
                <a:cs typeface="Arial"/>
                <a:sym typeface="Arial"/>
              </a:defRPr>
            </a:lvl4pPr>
            <a:lvl5pPr marL="0" lvl="4" indent="0" algn="r" rtl="0">
              <a:spcBef>
                <a:spcPts val="0"/>
              </a:spcBef>
              <a:buNone/>
              <a:defRPr sz="1000">
                <a:solidFill>
                  <a:srgbClr val="7F7F7F"/>
                </a:solidFill>
                <a:latin typeface="Arial"/>
                <a:ea typeface="Arial"/>
                <a:cs typeface="Arial"/>
                <a:sym typeface="Arial"/>
              </a:defRPr>
            </a:lvl5pPr>
            <a:lvl6pPr marL="0" lvl="5" indent="0" algn="r" rtl="0">
              <a:spcBef>
                <a:spcPts val="0"/>
              </a:spcBef>
              <a:buNone/>
              <a:defRPr sz="1000">
                <a:solidFill>
                  <a:srgbClr val="7F7F7F"/>
                </a:solidFill>
                <a:latin typeface="Arial"/>
                <a:ea typeface="Arial"/>
                <a:cs typeface="Arial"/>
                <a:sym typeface="Arial"/>
              </a:defRPr>
            </a:lvl6pPr>
            <a:lvl7pPr marL="0" lvl="6" indent="0" algn="r" rtl="0">
              <a:spcBef>
                <a:spcPts val="0"/>
              </a:spcBef>
              <a:buNone/>
              <a:defRPr sz="1000">
                <a:solidFill>
                  <a:srgbClr val="7F7F7F"/>
                </a:solidFill>
                <a:latin typeface="Arial"/>
                <a:ea typeface="Arial"/>
                <a:cs typeface="Arial"/>
                <a:sym typeface="Arial"/>
              </a:defRPr>
            </a:lvl7pPr>
            <a:lvl8pPr marL="0" lvl="7" indent="0" algn="r" rtl="0">
              <a:spcBef>
                <a:spcPts val="0"/>
              </a:spcBef>
              <a:buNone/>
              <a:defRPr sz="1000">
                <a:solidFill>
                  <a:srgbClr val="7F7F7F"/>
                </a:solidFill>
                <a:latin typeface="Arial"/>
                <a:ea typeface="Arial"/>
                <a:cs typeface="Arial"/>
                <a:sym typeface="Arial"/>
              </a:defRPr>
            </a:lvl8pPr>
            <a:lvl9pPr marL="0" lvl="8" indent="0" algn="r" rtl="0">
              <a:spcBef>
                <a:spcPts val="0"/>
              </a:spcBef>
              <a:buNone/>
              <a:defRPr sz="100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26" name="Google Shape;126;g1e63bfc95d6_1_120"/>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1200" b="1">
                <a:solidFill>
                  <a:srgbClr val="C8102E"/>
                </a:solidFill>
                <a:latin typeface="Montserrat"/>
                <a:ea typeface="Montserrat"/>
                <a:cs typeface="Montserrat"/>
                <a:sym typeface="Montserrat"/>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7" name="Google Shape;127;g1e63bfc95d6_1_120"/>
          <p:cNvSpPr txBox="1">
            <a:spLocks noGrp="1"/>
          </p:cNvSpPr>
          <p:nvPr>
            <p:ph type="title"/>
          </p:nvPr>
        </p:nvSpPr>
        <p:spPr>
          <a:xfrm>
            <a:off x="628650" y="899651"/>
            <a:ext cx="7886700" cy="9861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Clr>
                <a:srgbClr val="C8102E"/>
              </a:buClr>
              <a:buSzPts val="3500"/>
              <a:buFont typeface="Arial"/>
              <a:buNone/>
              <a:defRPr sz="3500">
                <a:solidFill>
                  <a:srgbClr val="C8102E"/>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8" name="Google Shape;128;g1e63bfc95d6_1_120"/>
          <p:cNvSpPr/>
          <p:nvPr/>
        </p:nvSpPr>
        <p:spPr>
          <a:xfrm rot="10800000">
            <a:off x="3518097" y="-99"/>
            <a:ext cx="5625900" cy="797700"/>
          </a:xfrm>
          <a:prstGeom prst="rtTriangle">
            <a:avLst/>
          </a:prstGeom>
          <a:solidFill>
            <a:srgbClr val="9417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g1e63bfc95d6_1_120"/>
          <p:cNvSpPr/>
          <p:nvPr/>
        </p:nvSpPr>
        <p:spPr>
          <a:xfrm rot="10800000" flipH="1">
            <a:off x="0" y="-98"/>
            <a:ext cx="9150300" cy="797700"/>
          </a:xfrm>
          <a:prstGeom prst="rtTriangle">
            <a:avLst/>
          </a:prstGeom>
          <a:solidFill>
            <a:srgbClr val="C810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34C9C4-74DC-4438-A017-F2D038DCFDD4}"/>
              </a:ext>
            </a:extLst>
          </p:cNvPr>
          <p:cNvSpPr>
            <a:spLocks noGrp="1"/>
          </p:cNvSpPr>
          <p:nvPr>
            <p:ph type="dt" idx="10"/>
          </p:nvPr>
        </p:nvSpPr>
        <p:spPr/>
        <p:txBody>
          <a:bodyPr/>
          <a:lstStyle/>
          <a:p>
            <a:endParaRPr lang="en-US"/>
          </a:p>
        </p:txBody>
      </p:sp>
      <p:sp>
        <p:nvSpPr>
          <p:cNvPr id="3" name="Slide Number Placeholder 2">
            <a:extLst>
              <a:ext uri="{FF2B5EF4-FFF2-40B4-BE49-F238E27FC236}">
                <a16:creationId xmlns:a16="http://schemas.microsoft.com/office/drawing/2014/main" id="{57F64A75-74E1-4047-BFB6-6022F092428C}"/>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4" name="Footer Placeholder 3">
            <a:extLst>
              <a:ext uri="{FF2B5EF4-FFF2-40B4-BE49-F238E27FC236}">
                <a16:creationId xmlns:a16="http://schemas.microsoft.com/office/drawing/2014/main" id="{4CA655B7-DE96-4B85-B95C-4BEA8D5EFF6A}"/>
              </a:ext>
            </a:extLst>
          </p:cNvPr>
          <p:cNvSpPr>
            <a:spLocks noGrp="1"/>
          </p:cNvSpPr>
          <p:nvPr>
            <p:ph type="ftr" idx="12"/>
          </p:nvPr>
        </p:nvSpPr>
        <p:spPr/>
        <p:txBody>
          <a:bodyPr/>
          <a:lstStyle/>
          <a:p>
            <a:endParaRPr lang="en-US"/>
          </a:p>
        </p:txBody>
      </p:sp>
    </p:spTree>
    <p:extLst>
      <p:ext uri="{BB962C8B-B14F-4D97-AF65-F5344CB8AC3E}">
        <p14:creationId xmlns:p14="http://schemas.microsoft.com/office/powerpoint/2010/main" val="904741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40"/>
          <p:cNvSpPr/>
          <p:nvPr/>
        </p:nvSpPr>
        <p:spPr>
          <a:xfrm rot="10800000">
            <a:off x="3518097" y="-146"/>
            <a:ext cx="5625900" cy="994800"/>
          </a:xfrm>
          <a:prstGeom prst="rtTriangle">
            <a:avLst/>
          </a:prstGeom>
          <a:solidFill>
            <a:srgbClr val="9417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40"/>
          <p:cNvSpPr/>
          <p:nvPr/>
        </p:nvSpPr>
        <p:spPr>
          <a:xfrm rot="10800000">
            <a:off x="-16459" y="-7299"/>
            <a:ext cx="9160450" cy="1049800"/>
          </a:xfrm>
          <a:custGeom>
            <a:avLst/>
            <a:gdLst/>
            <a:ahLst/>
            <a:cxnLst/>
            <a:rect l="l" t="t" r="r" b="b"/>
            <a:pathLst>
              <a:path w="10000" h="10000" extrusionOk="0">
                <a:moveTo>
                  <a:pt x="2" y="7014"/>
                </a:moveTo>
                <a:lnTo>
                  <a:pt x="10000" y="0"/>
                </a:lnTo>
                <a:cubicBezTo>
                  <a:pt x="9995" y="3333"/>
                  <a:pt x="9989" y="6667"/>
                  <a:pt x="9984" y="10000"/>
                </a:cubicBezTo>
                <a:lnTo>
                  <a:pt x="1" y="9941"/>
                </a:lnTo>
                <a:cubicBezTo>
                  <a:pt x="0" y="7100"/>
                  <a:pt x="1" y="8107"/>
                  <a:pt x="2" y="7014"/>
                </a:cubicBezTo>
                <a:close/>
              </a:path>
            </a:pathLst>
          </a:cu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 name="Google Shape;29;p40"/>
          <p:cNvSpPr txBox="1">
            <a:spLocks noGrp="1"/>
          </p:cNvSpPr>
          <p:nvPr>
            <p:ph type="title"/>
          </p:nvPr>
        </p:nvSpPr>
        <p:spPr>
          <a:xfrm>
            <a:off x="623888" y="2086661"/>
            <a:ext cx="7886700" cy="13044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C8102E"/>
              </a:buClr>
              <a:buSzPts val="3600"/>
              <a:buFont typeface="Bitter"/>
              <a:buNone/>
              <a:defRPr sz="3600">
                <a:solidFill>
                  <a:srgbClr val="C8102E"/>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0"/>
          <p:cNvSpPr txBox="1">
            <a:spLocks noGrp="1"/>
          </p:cNvSpPr>
          <p:nvPr>
            <p:ph type="body" idx="1"/>
          </p:nvPr>
        </p:nvSpPr>
        <p:spPr>
          <a:xfrm>
            <a:off x="623888" y="3846740"/>
            <a:ext cx="7886700" cy="15720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40"/>
          <p:cNvSpPr/>
          <p:nvPr/>
        </p:nvSpPr>
        <p:spPr>
          <a:xfrm>
            <a:off x="-3657" y="6537601"/>
            <a:ext cx="9150344" cy="322357"/>
          </a:xfrm>
          <a:custGeom>
            <a:avLst/>
            <a:gdLst/>
            <a:ahLst/>
            <a:cxnLst/>
            <a:rect l="l" t="t" r="r" b="b"/>
            <a:pathLst>
              <a:path w="10003" h="10001" extrusionOk="0">
                <a:moveTo>
                  <a:pt x="0" y="8147"/>
                </a:moveTo>
                <a:lnTo>
                  <a:pt x="10000" y="0"/>
                </a:lnTo>
                <a:cubicBezTo>
                  <a:pt x="10007" y="3520"/>
                  <a:pt x="9996" y="6446"/>
                  <a:pt x="10003" y="9966"/>
                </a:cubicBezTo>
                <a:lnTo>
                  <a:pt x="2" y="9995"/>
                </a:lnTo>
                <a:cubicBezTo>
                  <a:pt x="-1" y="10056"/>
                  <a:pt x="4" y="9690"/>
                  <a:pt x="0" y="8147"/>
                </a:cubicBezTo>
                <a:close/>
              </a:path>
            </a:pathLst>
          </a:cu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40"/>
          <p:cNvSpPr txBox="1">
            <a:spLocks noGrp="1"/>
          </p:cNvSpPr>
          <p:nvPr>
            <p:ph type="dt" idx="10"/>
          </p:nvPr>
        </p:nvSpPr>
        <p:spPr>
          <a:xfrm>
            <a:off x="628650" y="6211735"/>
            <a:ext cx="20574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a:solidFill>
                  <a:srgbClr val="7F7F7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0"/>
          <p:cNvSpPr txBox="1">
            <a:spLocks noGrp="1"/>
          </p:cNvSpPr>
          <p:nvPr>
            <p:ph type="sldNum" idx="12"/>
          </p:nvPr>
        </p:nvSpPr>
        <p:spPr>
          <a:xfrm>
            <a:off x="6457950" y="6211735"/>
            <a:ext cx="20574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4" name="Google Shape;34;p40"/>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b="1">
                <a:solidFill>
                  <a:srgbClr val="C8102E"/>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5"/>
        <p:cNvGrpSpPr/>
        <p:nvPr/>
      </p:nvGrpSpPr>
      <p:grpSpPr>
        <a:xfrm>
          <a:off x="0" y="0"/>
          <a:ext cx="0" cy="0"/>
          <a:chOff x="0" y="0"/>
          <a:chExt cx="0" cy="0"/>
        </a:xfrm>
      </p:grpSpPr>
      <p:sp>
        <p:nvSpPr>
          <p:cNvPr id="36" name="Google Shape;36;p41"/>
          <p:cNvSpPr txBox="1">
            <a:spLocks noGrp="1"/>
          </p:cNvSpPr>
          <p:nvPr>
            <p:ph type="body" idx="1"/>
          </p:nvPr>
        </p:nvSpPr>
        <p:spPr>
          <a:xfrm>
            <a:off x="286941" y="904672"/>
            <a:ext cx="8585700" cy="51789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1"/>
          <p:cNvSpPr/>
          <p:nvPr/>
        </p:nvSpPr>
        <p:spPr>
          <a:xfrm>
            <a:off x="-3657" y="6537601"/>
            <a:ext cx="9150344" cy="322357"/>
          </a:xfrm>
          <a:custGeom>
            <a:avLst/>
            <a:gdLst/>
            <a:ahLst/>
            <a:cxnLst/>
            <a:rect l="l" t="t" r="r" b="b"/>
            <a:pathLst>
              <a:path w="10003" h="10001" extrusionOk="0">
                <a:moveTo>
                  <a:pt x="0" y="8147"/>
                </a:moveTo>
                <a:lnTo>
                  <a:pt x="10000" y="0"/>
                </a:lnTo>
                <a:cubicBezTo>
                  <a:pt x="10007" y="3520"/>
                  <a:pt x="9996" y="6446"/>
                  <a:pt x="10003" y="9966"/>
                </a:cubicBezTo>
                <a:lnTo>
                  <a:pt x="2" y="9995"/>
                </a:lnTo>
                <a:cubicBezTo>
                  <a:pt x="-1" y="10056"/>
                  <a:pt x="4" y="9690"/>
                  <a:pt x="0" y="8147"/>
                </a:cubicBezTo>
                <a:close/>
              </a:path>
            </a:pathLst>
          </a:cu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 name="Google Shape;38;p41"/>
          <p:cNvSpPr txBox="1">
            <a:spLocks noGrp="1"/>
          </p:cNvSpPr>
          <p:nvPr>
            <p:ph type="dt" idx="10"/>
          </p:nvPr>
        </p:nvSpPr>
        <p:spPr>
          <a:xfrm>
            <a:off x="628650" y="6211735"/>
            <a:ext cx="20574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a:solidFill>
                  <a:srgbClr val="7F7F7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1"/>
          <p:cNvSpPr txBox="1">
            <a:spLocks noGrp="1"/>
          </p:cNvSpPr>
          <p:nvPr>
            <p:ph type="sldNum" idx="12"/>
          </p:nvPr>
        </p:nvSpPr>
        <p:spPr>
          <a:xfrm>
            <a:off x="6457950" y="6211735"/>
            <a:ext cx="20574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41"/>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b="1">
                <a:solidFill>
                  <a:srgbClr val="C8102E"/>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1"/>
          <p:cNvSpPr/>
          <p:nvPr/>
        </p:nvSpPr>
        <p:spPr>
          <a:xfrm rot="10800000">
            <a:off x="3518097" y="-99"/>
            <a:ext cx="5625900" cy="797700"/>
          </a:xfrm>
          <a:prstGeom prst="rtTriangle">
            <a:avLst/>
          </a:prstGeom>
          <a:solidFill>
            <a:srgbClr val="9417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 name="Google Shape;42;p41"/>
          <p:cNvSpPr/>
          <p:nvPr/>
        </p:nvSpPr>
        <p:spPr>
          <a:xfrm rot="10800000" flipH="1">
            <a:off x="0" y="-98"/>
            <a:ext cx="9150300" cy="797700"/>
          </a:xfrm>
          <a:prstGeom prst="rtTriangle">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3"/>
          <p:cNvSpPr txBox="1">
            <a:spLocks noGrp="1"/>
          </p:cNvSpPr>
          <p:nvPr>
            <p:ph type="body" idx="1"/>
          </p:nvPr>
        </p:nvSpPr>
        <p:spPr>
          <a:xfrm>
            <a:off x="628650" y="2188534"/>
            <a:ext cx="7886700" cy="38718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43"/>
          <p:cNvSpPr/>
          <p:nvPr/>
        </p:nvSpPr>
        <p:spPr>
          <a:xfrm>
            <a:off x="-3657" y="6537601"/>
            <a:ext cx="9150344" cy="322357"/>
          </a:xfrm>
          <a:custGeom>
            <a:avLst/>
            <a:gdLst/>
            <a:ahLst/>
            <a:cxnLst/>
            <a:rect l="l" t="t" r="r" b="b"/>
            <a:pathLst>
              <a:path w="10003" h="10001" extrusionOk="0">
                <a:moveTo>
                  <a:pt x="0" y="8147"/>
                </a:moveTo>
                <a:lnTo>
                  <a:pt x="10000" y="0"/>
                </a:lnTo>
                <a:cubicBezTo>
                  <a:pt x="10007" y="3520"/>
                  <a:pt x="9996" y="6446"/>
                  <a:pt x="10003" y="9966"/>
                </a:cubicBezTo>
                <a:lnTo>
                  <a:pt x="2" y="9995"/>
                </a:lnTo>
                <a:cubicBezTo>
                  <a:pt x="-1" y="10056"/>
                  <a:pt x="4" y="9690"/>
                  <a:pt x="0" y="8147"/>
                </a:cubicBezTo>
                <a:close/>
              </a:path>
            </a:pathLst>
          </a:cu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 name="Google Shape;56;p43"/>
          <p:cNvSpPr txBox="1">
            <a:spLocks noGrp="1"/>
          </p:cNvSpPr>
          <p:nvPr>
            <p:ph type="dt" idx="10"/>
          </p:nvPr>
        </p:nvSpPr>
        <p:spPr>
          <a:xfrm>
            <a:off x="628650" y="6211735"/>
            <a:ext cx="20574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a:solidFill>
                  <a:srgbClr val="7F7F7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3"/>
          <p:cNvSpPr txBox="1">
            <a:spLocks noGrp="1"/>
          </p:cNvSpPr>
          <p:nvPr>
            <p:ph type="sldNum" idx="12"/>
          </p:nvPr>
        </p:nvSpPr>
        <p:spPr>
          <a:xfrm>
            <a:off x="6457950" y="6211735"/>
            <a:ext cx="20574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8" name="Google Shape;58;p43"/>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b="1">
                <a:solidFill>
                  <a:srgbClr val="C8102E"/>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43"/>
          <p:cNvSpPr txBox="1">
            <a:spLocks noGrp="1"/>
          </p:cNvSpPr>
          <p:nvPr>
            <p:ph type="title"/>
          </p:nvPr>
        </p:nvSpPr>
        <p:spPr>
          <a:xfrm>
            <a:off x="628650" y="899651"/>
            <a:ext cx="7886700" cy="9861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C8102E"/>
              </a:buClr>
              <a:buSzPts val="3500"/>
              <a:buFont typeface="Bitter"/>
              <a:buNone/>
              <a:defRPr sz="3500">
                <a:solidFill>
                  <a:srgbClr val="C8102E"/>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3"/>
          <p:cNvSpPr/>
          <p:nvPr/>
        </p:nvSpPr>
        <p:spPr>
          <a:xfrm rot="10800000">
            <a:off x="3518097" y="-99"/>
            <a:ext cx="5625900" cy="797700"/>
          </a:xfrm>
          <a:prstGeom prst="rtTriangle">
            <a:avLst/>
          </a:prstGeom>
          <a:solidFill>
            <a:srgbClr val="9417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 name="Google Shape;61;p43"/>
          <p:cNvSpPr/>
          <p:nvPr/>
        </p:nvSpPr>
        <p:spPr>
          <a:xfrm rot="10800000" flipH="1">
            <a:off x="0" y="-98"/>
            <a:ext cx="9150300" cy="797700"/>
          </a:xfrm>
          <a:prstGeom prst="rtTriangle">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2"/>
        <p:cNvGrpSpPr/>
        <p:nvPr/>
      </p:nvGrpSpPr>
      <p:grpSpPr>
        <a:xfrm>
          <a:off x="0" y="0"/>
          <a:ext cx="0" cy="0"/>
          <a:chOff x="0" y="0"/>
          <a:chExt cx="0" cy="0"/>
        </a:xfrm>
      </p:grpSpPr>
      <p:sp>
        <p:nvSpPr>
          <p:cNvPr id="63" name="Google Shape;63;p44"/>
          <p:cNvSpPr/>
          <p:nvPr/>
        </p:nvSpPr>
        <p:spPr>
          <a:xfrm>
            <a:off x="-3657" y="6537601"/>
            <a:ext cx="9150344" cy="322357"/>
          </a:xfrm>
          <a:custGeom>
            <a:avLst/>
            <a:gdLst/>
            <a:ahLst/>
            <a:cxnLst/>
            <a:rect l="l" t="t" r="r" b="b"/>
            <a:pathLst>
              <a:path w="10003" h="10001" extrusionOk="0">
                <a:moveTo>
                  <a:pt x="0" y="8147"/>
                </a:moveTo>
                <a:lnTo>
                  <a:pt x="10000" y="0"/>
                </a:lnTo>
                <a:cubicBezTo>
                  <a:pt x="10007" y="3520"/>
                  <a:pt x="9996" y="6446"/>
                  <a:pt x="10003" y="9966"/>
                </a:cubicBezTo>
                <a:lnTo>
                  <a:pt x="2" y="9995"/>
                </a:lnTo>
                <a:cubicBezTo>
                  <a:pt x="-1" y="10056"/>
                  <a:pt x="4" y="9690"/>
                  <a:pt x="0" y="8147"/>
                </a:cubicBezTo>
                <a:close/>
              </a:path>
            </a:pathLst>
          </a:cu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4" name="Google Shape;64;p44"/>
          <p:cNvSpPr txBox="1">
            <a:spLocks noGrp="1"/>
          </p:cNvSpPr>
          <p:nvPr>
            <p:ph type="body" idx="1"/>
          </p:nvPr>
        </p:nvSpPr>
        <p:spPr>
          <a:xfrm>
            <a:off x="628650" y="2170265"/>
            <a:ext cx="3886200" cy="38901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44"/>
          <p:cNvSpPr txBox="1">
            <a:spLocks noGrp="1"/>
          </p:cNvSpPr>
          <p:nvPr>
            <p:ph type="body" idx="2"/>
          </p:nvPr>
        </p:nvSpPr>
        <p:spPr>
          <a:xfrm>
            <a:off x="4629150" y="2170265"/>
            <a:ext cx="3886200" cy="38901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44"/>
          <p:cNvSpPr txBox="1">
            <a:spLocks noGrp="1"/>
          </p:cNvSpPr>
          <p:nvPr>
            <p:ph type="title"/>
          </p:nvPr>
        </p:nvSpPr>
        <p:spPr>
          <a:xfrm>
            <a:off x="628650" y="899651"/>
            <a:ext cx="7886700" cy="9861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C8102E"/>
              </a:buClr>
              <a:buSzPts val="3500"/>
              <a:buFont typeface="Bitter"/>
              <a:buNone/>
              <a:defRPr sz="3500">
                <a:solidFill>
                  <a:srgbClr val="C8102E"/>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4"/>
          <p:cNvSpPr txBox="1">
            <a:spLocks noGrp="1"/>
          </p:cNvSpPr>
          <p:nvPr>
            <p:ph type="dt" idx="10"/>
          </p:nvPr>
        </p:nvSpPr>
        <p:spPr>
          <a:xfrm>
            <a:off x="628650" y="6211735"/>
            <a:ext cx="20574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a:solidFill>
                  <a:srgbClr val="7F7F7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4"/>
          <p:cNvSpPr/>
          <p:nvPr/>
        </p:nvSpPr>
        <p:spPr>
          <a:xfrm rot="10800000">
            <a:off x="3518097" y="-99"/>
            <a:ext cx="5625900" cy="797700"/>
          </a:xfrm>
          <a:prstGeom prst="rtTriangle">
            <a:avLst/>
          </a:prstGeom>
          <a:solidFill>
            <a:srgbClr val="9417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 name="Google Shape;69;p44"/>
          <p:cNvSpPr txBox="1">
            <a:spLocks noGrp="1"/>
          </p:cNvSpPr>
          <p:nvPr>
            <p:ph type="sldNum" idx="12"/>
          </p:nvPr>
        </p:nvSpPr>
        <p:spPr>
          <a:xfrm>
            <a:off x="6457950" y="6211735"/>
            <a:ext cx="20574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44"/>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b="1">
                <a:solidFill>
                  <a:srgbClr val="C8102E"/>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4"/>
          <p:cNvSpPr/>
          <p:nvPr/>
        </p:nvSpPr>
        <p:spPr>
          <a:xfrm rot="10800000" flipH="1">
            <a:off x="0" y="-98"/>
            <a:ext cx="9150300" cy="797700"/>
          </a:xfrm>
          <a:prstGeom prst="rtTriangle">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2"/>
        <p:cNvGrpSpPr/>
        <p:nvPr/>
      </p:nvGrpSpPr>
      <p:grpSpPr>
        <a:xfrm>
          <a:off x="0" y="0"/>
          <a:ext cx="0" cy="0"/>
          <a:chOff x="0" y="0"/>
          <a:chExt cx="0" cy="0"/>
        </a:xfrm>
      </p:grpSpPr>
      <p:sp>
        <p:nvSpPr>
          <p:cNvPr id="73" name="Google Shape;73;p45"/>
          <p:cNvSpPr/>
          <p:nvPr/>
        </p:nvSpPr>
        <p:spPr>
          <a:xfrm>
            <a:off x="-3657" y="6537601"/>
            <a:ext cx="9150344" cy="322357"/>
          </a:xfrm>
          <a:custGeom>
            <a:avLst/>
            <a:gdLst/>
            <a:ahLst/>
            <a:cxnLst/>
            <a:rect l="l" t="t" r="r" b="b"/>
            <a:pathLst>
              <a:path w="10003" h="10001" extrusionOk="0">
                <a:moveTo>
                  <a:pt x="0" y="8147"/>
                </a:moveTo>
                <a:lnTo>
                  <a:pt x="10000" y="0"/>
                </a:lnTo>
                <a:cubicBezTo>
                  <a:pt x="10007" y="3520"/>
                  <a:pt x="9996" y="6446"/>
                  <a:pt x="10003" y="9966"/>
                </a:cubicBezTo>
                <a:lnTo>
                  <a:pt x="2" y="9995"/>
                </a:lnTo>
                <a:cubicBezTo>
                  <a:pt x="-1" y="10056"/>
                  <a:pt x="4" y="9690"/>
                  <a:pt x="0" y="8147"/>
                </a:cubicBezTo>
                <a:close/>
              </a:path>
            </a:pathLst>
          </a:cu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 name="Google Shape;74;p45"/>
          <p:cNvSpPr txBox="1">
            <a:spLocks noGrp="1"/>
          </p:cNvSpPr>
          <p:nvPr>
            <p:ph type="body" idx="1"/>
          </p:nvPr>
        </p:nvSpPr>
        <p:spPr>
          <a:xfrm>
            <a:off x="629842" y="2087579"/>
            <a:ext cx="3868200" cy="8238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F3F3F"/>
              </a:buClr>
              <a:buSzPts val="2600"/>
              <a:buNone/>
              <a:defRPr sz="2600" b="0">
                <a:solidFill>
                  <a:srgbClr val="3F3F3F"/>
                </a:solidFill>
                <a:latin typeface="Montserrat Medium"/>
                <a:ea typeface="Montserrat Medium"/>
                <a:cs typeface="Montserrat Medium"/>
                <a:sym typeface="Montserrat Medium"/>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5" name="Google Shape;75;p45"/>
          <p:cNvSpPr txBox="1">
            <a:spLocks noGrp="1"/>
          </p:cNvSpPr>
          <p:nvPr>
            <p:ph type="body" idx="2"/>
          </p:nvPr>
        </p:nvSpPr>
        <p:spPr>
          <a:xfrm>
            <a:off x="629842" y="3044841"/>
            <a:ext cx="3868200" cy="30156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3F3F3F"/>
              </a:buClr>
              <a:buSzPts val="2800"/>
              <a:buChar char="•"/>
              <a:defRPr>
                <a:solidFill>
                  <a:srgbClr val="3F3F3F"/>
                </a:solidFill>
              </a:defRPr>
            </a:lvl1pPr>
            <a:lvl2pPr marL="914400" lvl="1" indent="-381000" algn="l">
              <a:lnSpc>
                <a:spcPct val="90000"/>
              </a:lnSpc>
              <a:spcBef>
                <a:spcPts val="500"/>
              </a:spcBef>
              <a:spcAft>
                <a:spcPts val="0"/>
              </a:spcAft>
              <a:buClr>
                <a:srgbClr val="3F3F3F"/>
              </a:buClr>
              <a:buSzPts val="2400"/>
              <a:buChar char="•"/>
              <a:defRPr>
                <a:solidFill>
                  <a:srgbClr val="3F3F3F"/>
                </a:solidFill>
              </a:defRPr>
            </a:lvl2pPr>
            <a:lvl3pPr marL="1371600" lvl="2" indent="-355600" algn="l">
              <a:lnSpc>
                <a:spcPct val="90000"/>
              </a:lnSpc>
              <a:spcBef>
                <a:spcPts val="500"/>
              </a:spcBef>
              <a:spcAft>
                <a:spcPts val="0"/>
              </a:spcAft>
              <a:buClr>
                <a:srgbClr val="3F3F3F"/>
              </a:buClr>
              <a:buSzPts val="2000"/>
              <a:buChar char="•"/>
              <a:defRPr>
                <a:solidFill>
                  <a:srgbClr val="3F3F3F"/>
                </a:solidFill>
              </a:defRPr>
            </a:lvl3pPr>
            <a:lvl4pPr marL="1828800" lvl="3" indent="-342900" algn="l">
              <a:lnSpc>
                <a:spcPct val="90000"/>
              </a:lnSpc>
              <a:spcBef>
                <a:spcPts val="500"/>
              </a:spcBef>
              <a:spcAft>
                <a:spcPts val="0"/>
              </a:spcAft>
              <a:buClr>
                <a:srgbClr val="3F3F3F"/>
              </a:buClr>
              <a:buSzPts val="1800"/>
              <a:buChar char="•"/>
              <a:defRPr>
                <a:solidFill>
                  <a:srgbClr val="3F3F3F"/>
                </a:solidFill>
              </a:defRPr>
            </a:lvl4pPr>
            <a:lvl5pPr marL="2286000" lvl="4" indent="-342900" algn="l">
              <a:lnSpc>
                <a:spcPct val="90000"/>
              </a:lnSpc>
              <a:spcBef>
                <a:spcPts val="500"/>
              </a:spcBef>
              <a:spcAft>
                <a:spcPts val="0"/>
              </a:spcAft>
              <a:buClr>
                <a:srgbClr val="3F3F3F"/>
              </a:buClr>
              <a:buSzPts val="1800"/>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5"/>
          <p:cNvSpPr txBox="1">
            <a:spLocks noGrp="1"/>
          </p:cNvSpPr>
          <p:nvPr>
            <p:ph type="body" idx="3"/>
          </p:nvPr>
        </p:nvSpPr>
        <p:spPr>
          <a:xfrm>
            <a:off x="4629150" y="2087579"/>
            <a:ext cx="3887400" cy="8238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3F3F3F"/>
              </a:buClr>
              <a:buSzPts val="2600"/>
              <a:buNone/>
              <a:defRPr sz="2600" b="0">
                <a:solidFill>
                  <a:srgbClr val="3F3F3F"/>
                </a:solidFill>
                <a:latin typeface="Montserrat Medium"/>
                <a:ea typeface="Montserrat Medium"/>
                <a:cs typeface="Montserrat Medium"/>
                <a:sym typeface="Montserrat Medium"/>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7" name="Google Shape;77;p45"/>
          <p:cNvSpPr txBox="1">
            <a:spLocks noGrp="1"/>
          </p:cNvSpPr>
          <p:nvPr>
            <p:ph type="body" idx="4"/>
          </p:nvPr>
        </p:nvSpPr>
        <p:spPr>
          <a:xfrm>
            <a:off x="4629150" y="3044841"/>
            <a:ext cx="3887400" cy="30156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3F3F3F"/>
              </a:buClr>
              <a:buSzPts val="2800"/>
              <a:buChar char="•"/>
              <a:defRPr>
                <a:solidFill>
                  <a:srgbClr val="3F3F3F"/>
                </a:solidFill>
              </a:defRPr>
            </a:lvl1pPr>
            <a:lvl2pPr marL="914400" lvl="1" indent="-381000" algn="l">
              <a:lnSpc>
                <a:spcPct val="90000"/>
              </a:lnSpc>
              <a:spcBef>
                <a:spcPts val="500"/>
              </a:spcBef>
              <a:spcAft>
                <a:spcPts val="0"/>
              </a:spcAft>
              <a:buClr>
                <a:srgbClr val="3F3F3F"/>
              </a:buClr>
              <a:buSzPts val="2400"/>
              <a:buChar char="•"/>
              <a:defRPr>
                <a:solidFill>
                  <a:srgbClr val="3F3F3F"/>
                </a:solidFill>
              </a:defRPr>
            </a:lvl2pPr>
            <a:lvl3pPr marL="1371600" lvl="2" indent="-355600" algn="l">
              <a:lnSpc>
                <a:spcPct val="90000"/>
              </a:lnSpc>
              <a:spcBef>
                <a:spcPts val="500"/>
              </a:spcBef>
              <a:spcAft>
                <a:spcPts val="0"/>
              </a:spcAft>
              <a:buClr>
                <a:srgbClr val="3F3F3F"/>
              </a:buClr>
              <a:buSzPts val="2000"/>
              <a:buChar char="•"/>
              <a:defRPr>
                <a:solidFill>
                  <a:srgbClr val="3F3F3F"/>
                </a:solidFill>
              </a:defRPr>
            </a:lvl3pPr>
            <a:lvl4pPr marL="1828800" lvl="3" indent="-342900" algn="l">
              <a:lnSpc>
                <a:spcPct val="90000"/>
              </a:lnSpc>
              <a:spcBef>
                <a:spcPts val="500"/>
              </a:spcBef>
              <a:spcAft>
                <a:spcPts val="0"/>
              </a:spcAft>
              <a:buClr>
                <a:srgbClr val="3F3F3F"/>
              </a:buClr>
              <a:buSzPts val="1800"/>
              <a:buChar char="•"/>
              <a:defRPr>
                <a:solidFill>
                  <a:srgbClr val="3F3F3F"/>
                </a:solidFill>
              </a:defRPr>
            </a:lvl4pPr>
            <a:lvl5pPr marL="2286000" lvl="4" indent="-342900" algn="l">
              <a:lnSpc>
                <a:spcPct val="90000"/>
              </a:lnSpc>
              <a:spcBef>
                <a:spcPts val="500"/>
              </a:spcBef>
              <a:spcAft>
                <a:spcPts val="0"/>
              </a:spcAft>
              <a:buClr>
                <a:srgbClr val="3F3F3F"/>
              </a:buClr>
              <a:buSzPts val="1800"/>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45"/>
          <p:cNvSpPr txBox="1">
            <a:spLocks noGrp="1"/>
          </p:cNvSpPr>
          <p:nvPr>
            <p:ph type="dt" idx="10"/>
          </p:nvPr>
        </p:nvSpPr>
        <p:spPr>
          <a:xfrm>
            <a:off x="628650" y="6211735"/>
            <a:ext cx="20574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a:solidFill>
                  <a:srgbClr val="7F7F7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sldNum" idx="12"/>
          </p:nvPr>
        </p:nvSpPr>
        <p:spPr>
          <a:xfrm>
            <a:off x="6457950" y="6211735"/>
            <a:ext cx="20574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0" name="Google Shape;80;p45"/>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b="1">
                <a:solidFill>
                  <a:srgbClr val="C8102E"/>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45"/>
          <p:cNvSpPr txBox="1">
            <a:spLocks noGrp="1"/>
          </p:cNvSpPr>
          <p:nvPr>
            <p:ph type="title"/>
          </p:nvPr>
        </p:nvSpPr>
        <p:spPr>
          <a:xfrm>
            <a:off x="628650" y="899651"/>
            <a:ext cx="7886700" cy="9861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C8102E"/>
              </a:buClr>
              <a:buSzPts val="3500"/>
              <a:buFont typeface="Bitter"/>
              <a:buNone/>
              <a:defRPr sz="3500">
                <a:solidFill>
                  <a:srgbClr val="C8102E"/>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5"/>
          <p:cNvSpPr/>
          <p:nvPr/>
        </p:nvSpPr>
        <p:spPr>
          <a:xfrm rot="10800000">
            <a:off x="3518097" y="-99"/>
            <a:ext cx="5625900" cy="797700"/>
          </a:xfrm>
          <a:prstGeom prst="rtTriangle">
            <a:avLst/>
          </a:prstGeom>
          <a:solidFill>
            <a:srgbClr val="9417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 name="Google Shape;83;p45"/>
          <p:cNvSpPr/>
          <p:nvPr/>
        </p:nvSpPr>
        <p:spPr>
          <a:xfrm rot="10800000" flipH="1">
            <a:off x="0" y="-98"/>
            <a:ext cx="9150300" cy="797700"/>
          </a:xfrm>
          <a:prstGeom prst="rtTriangle">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4"/>
        <p:cNvGrpSpPr/>
        <p:nvPr/>
      </p:nvGrpSpPr>
      <p:grpSpPr>
        <a:xfrm>
          <a:off x="0" y="0"/>
          <a:ext cx="0" cy="0"/>
          <a:chOff x="0" y="0"/>
          <a:chExt cx="0" cy="0"/>
        </a:xfrm>
      </p:grpSpPr>
      <p:sp>
        <p:nvSpPr>
          <p:cNvPr id="85" name="Google Shape;85;p46"/>
          <p:cNvSpPr/>
          <p:nvPr/>
        </p:nvSpPr>
        <p:spPr>
          <a:xfrm>
            <a:off x="-3657" y="6537601"/>
            <a:ext cx="9150344" cy="322357"/>
          </a:xfrm>
          <a:custGeom>
            <a:avLst/>
            <a:gdLst/>
            <a:ahLst/>
            <a:cxnLst/>
            <a:rect l="l" t="t" r="r" b="b"/>
            <a:pathLst>
              <a:path w="10003" h="10001" extrusionOk="0">
                <a:moveTo>
                  <a:pt x="0" y="8147"/>
                </a:moveTo>
                <a:lnTo>
                  <a:pt x="10000" y="0"/>
                </a:lnTo>
                <a:cubicBezTo>
                  <a:pt x="10007" y="3520"/>
                  <a:pt x="9996" y="6446"/>
                  <a:pt x="10003" y="9966"/>
                </a:cubicBezTo>
                <a:lnTo>
                  <a:pt x="2" y="9995"/>
                </a:lnTo>
                <a:cubicBezTo>
                  <a:pt x="-1" y="10056"/>
                  <a:pt x="4" y="9690"/>
                  <a:pt x="0" y="8147"/>
                </a:cubicBezTo>
                <a:close/>
              </a:path>
            </a:pathLst>
          </a:cu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 name="Google Shape;86;p46"/>
          <p:cNvSpPr txBox="1">
            <a:spLocks noGrp="1"/>
          </p:cNvSpPr>
          <p:nvPr>
            <p:ph type="dt" idx="10"/>
          </p:nvPr>
        </p:nvSpPr>
        <p:spPr>
          <a:xfrm>
            <a:off x="628650" y="6211735"/>
            <a:ext cx="20574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a:solidFill>
                  <a:srgbClr val="7F7F7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46"/>
          <p:cNvSpPr txBox="1">
            <a:spLocks noGrp="1"/>
          </p:cNvSpPr>
          <p:nvPr>
            <p:ph type="sldNum" idx="12"/>
          </p:nvPr>
        </p:nvSpPr>
        <p:spPr>
          <a:xfrm>
            <a:off x="6457950" y="6211735"/>
            <a:ext cx="20574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46"/>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b="1">
                <a:solidFill>
                  <a:srgbClr val="C8102E"/>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6"/>
          <p:cNvSpPr/>
          <p:nvPr/>
        </p:nvSpPr>
        <p:spPr>
          <a:xfrm rot="10800000">
            <a:off x="3518097" y="-99"/>
            <a:ext cx="5625900" cy="797700"/>
          </a:xfrm>
          <a:prstGeom prst="rtTriangle">
            <a:avLst/>
          </a:prstGeom>
          <a:solidFill>
            <a:srgbClr val="9417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 name="Google Shape;90;p46"/>
          <p:cNvSpPr/>
          <p:nvPr/>
        </p:nvSpPr>
        <p:spPr>
          <a:xfrm rot="10800000" flipH="1">
            <a:off x="0" y="-98"/>
            <a:ext cx="9150300" cy="797700"/>
          </a:xfrm>
          <a:prstGeom prst="rtTriangle">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91"/>
        <p:cNvGrpSpPr/>
        <p:nvPr/>
      </p:nvGrpSpPr>
      <p:grpSpPr>
        <a:xfrm>
          <a:off x="0" y="0"/>
          <a:ext cx="0" cy="0"/>
          <a:chOff x="0" y="0"/>
          <a:chExt cx="0" cy="0"/>
        </a:xfrm>
      </p:grpSpPr>
      <p:sp>
        <p:nvSpPr>
          <p:cNvPr id="92" name="Google Shape;92;p47"/>
          <p:cNvSpPr/>
          <p:nvPr/>
        </p:nvSpPr>
        <p:spPr>
          <a:xfrm>
            <a:off x="-3657" y="6537601"/>
            <a:ext cx="9150344" cy="322357"/>
          </a:xfrm>
          <a:custGeom>
            <a:avLst/>
            <a:gdLst/>
            <a:ahLst/>
            <a:cxnLst/>
            <a:rect l="l" t="t" r="r" b="b"/>
            <a:pathLst>
              <a:path w="10003" h="10001" extrusionOk="0">
                <a:moveTo>
                  <a:pt x="0" y="8147"/>
                </a:moveTo>
                <a:lnTo>
                  <a:pt x="10000" y="0"/>
                </a:lnTo>
                <a:cubicBezTo>
                  <a:pt x="10007" y="3520"/>
                  <a:pt x="9996" y="6446"/>
                  <a:pt x="10003" y="9966"/>
                </a:cubicBezTo>
                <a:lnTo>
                  <a:pt x="2" y="9995"/>
                </a:lnTo>
                <a:cubicBezTo>
                  <a:pt x="-1" y="10056"/>
                  <a:pt x="4" y="9690"/>
                  <a:pt x="0" y="8147"/>
                </a:cubicBezTo>
                <a:close/>
              </a:path>
            </a:pathLst>
          </a:cu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3" name="Google Shape;93;p47"/>
          <p:cNvSpPr txBox="1">
            <a:spLocks noGrp="1"/>
          </p:cNvSpPr>
          <p:nvPr>
            <p:ph type="body" idx="1"/>
          </p:nvPr>
        </p:nvSpPr>
        <p:spPr>
          <a:xfrm>
            <a:off x="4104778" y="1986742"/>
            <a:ext cx="4324500" cy="40788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4" name="Google Shape;94;p47"/>
          <p:cNvSpPr txBox="1">
            <a:spLocks noGrp="1"/>
          </p:cNvSpPr>
          <p:nvPr>
            <p:ph type="body" idx="2"/>
          </p:nvPr>
        </p:nvSpPr>
        <p:spPr>
          <a:xfrm>
            <a:off x="627460" y="1986742"/>
            <a:ext cx="2751600" cy="40788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5" name="Google Shape;95;p47"/>
          <p:cNvSpPr txBox="1">
            <a:spLocks noGrp="1"/>
          </p:cNvSpPr>
          <p:nvPr>
            <p:ph type="dt" idx="10"/>
          </p:nvPr>
        </p:nvSpPr>
        <p:spPr>
          <a:xfrm>
            <a:off x="628650" y="6211735"/>
            <a:ext cx="20574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a:solidFill>
                  <a:srgbClr val="7F7F7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47"/>
          <p:cNvSpPr txBox="1">
            <a:spLocks noGrp="1"/>
          </p:cNvSpPr>
          <p:nvPr>
            <p:ph type="sldNum" idx="12"/>
          </p:nvPr>
        </p:nvSpPr>
        <p:spPr>
          <a:xfrm>
            <a:off x="6457950" y="6211735"/>
            <a:ext cx="20574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47"/>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b="1">
                <a:solidFill>
                  <a:srgbClr val="C8102E"/>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47"/>
          <p:cNvSpPr txBox="1">
            <a:spLocks noGrp="1"/>
          </p:cNvSpPr>
          <p:nvPr>
            <p:ph type="title"/>
          </p:nvPr>
        </p:nvSpPr>
        <p:spPr>
          <a:xfrm>
            <a:off x="628650" y="899651"/>
            <a:ext cx="7886700" cy="9861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C8102E"/>
              </a:buClr>
              <a:buSzPts val="3500"/>
              <a:buFont typeface="Bitter"/>
              <a:buNone/>
              <a:defRPr sz="3500">
                <a:solidFill>
                  <a:srgbClr val="C8102E"/>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47"/>
          <p:cNvSpPr/>
          <p:nvPr/>
        </p:nvSpPr>
        <p:spPr>
          <a:xfrm rot="10800000">
            <a:off x="3518097" y="-99"/>
            <a:ext cx="5625900" cy="797700"/>
          </a:xfrm>
          <a:prstGeom prst="rtTriangle">
            <a:avLst/>
          </a:prstGeom>
          <a:solidFill>
            <a:srgbClr val="9417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47"/>
          <p:cNvSpPr/>
          <p:nvPr/>
        </p:nvSpPr>
        <p:spPr>
          <a:xfrm rot="10800000" flipH="1">
            <a:off x="0" y="-98"/>
            <a:ext cx="9150300" cy="797700"/>
          </a:xfrm>
          <a:prstGeom prst="rtTriangle">
            <a:avLst/>
          </a:prstGeom>
          <a:solidFill>
            <a:srgbClr val="C810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101"/>
        <p:cNvGrpSpPr/>
        <p:nvPr/>
      </p:nvGrpSpPr>
      <p:grpSpPr>
        <a:xfrm>
          <a:off x="0" y="0"/>
          <a:ext cx="0" cy="0"/>
          <a:chOff x="0" y="0"/>
          <a:chExt cx="0" cy="0"/>
        </a:xfrm>
      </p:grpSpPr>
      <p:cxnSp>
        <p:nvCxnSpPr>
          <p:cNvPr id="102" name="Google Shape;102;g107a57bd039_0_477"/>
          <p:cNvCxnSpPr/>
          <p:nvPr/>
        </p:nvCxnSpPr>
        <p:spPr>
          <a:xfrm flipH="1">
            <a:off x="128463" y="1192845"/>
            <a:ext cx="1159200" cy="9600"/>
          </a:xfrm>
          <a:prstGeom prst="straightConnector1">
            <a:avLst/>
          </a:prstGeom>
          <a:noFill/>
          <a:ln w="38100" cap="flat" cmpd="sng">
            <a:solidFill>
              <a:schemeClr val="accent1"/>
            </a:solidFill>
            <a:prstDash val="solid"/>
            <a:miter lim="800000"/>
            <a:headEnd type="none" w="sm" len="sm"/>
            <a:tailEnd type="none" w="sm" len="sm"/>
          </a:ln>
        </p:spPr>
      </p:cxnSp>
      <p:cxnSp>
        <p:nvCxnSpPr>
          <p:cNvPr id="103" name="Google Shape;103;g107a57bd039_0_477"/>
          <p:cNvCxnSpPr/>
          <p:nvPr/>
        </p:nvCxnSpPr>
        <p:spPr>
          <a:xfrm rot="10800000">
            <a:off x="7777436" y="1202369"/>
            <a:ext cx="1218000" cy="0"/>
          </a:xfrm>
          <a:prstGeom prst="straightConnector1">
            <a:avLst/>
          </a:prstGeom>
          <a:noFill/>
          <a:ln w="38100" cap="flat" cmpd="sng">
            <a:solidFill>
              <a:schemeClr val="accent1"/>
            </a:solidFill>
            <a:prstDash val="solid"/>
            <a:miter lim="800000"/>
            <a:headEnd type="none" w="sm" len="sm"/>
            <a:tailEnd type="none" w="sm" len="sm"/>
          </a:ln>
        </p:spPr>
      </p:cxnSp>
      <p:sp>
        <p:nvSpPr>
          <p:cNvPr id="104" name="Google Shape;104;g107a57bd039_0_477"/>
          <p:cNvSpPr txBox="1">
            <a:spLocks noGrp="1"/>
          </p:cNvSpPr>
          <p:nvPr>
            <p:ph type="body" idx="1"/>
          </p:nvPr>
        </p:nvSpPr>
        <p:spPr>
          <a:xfrm>
            <a:off x="628650" y="2188534"/>
            <a:ext cx="7886700" cy="3832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g107a57bd039_0_477"/>
          <p:cNvSpPr/>
          <p:nvPr/>
        </p:nvSpPr>
        <p:spPr>
          <a:xfrm>
            <a:off x="628650" y="704524"/>
            <a:ext cx="7886700" cy="986100"/>
          </a:xfrm>
          <a:prstGeom prst="hexagon">
            <a:avLst>
              <a:gd name="adj" fmla="val 25000"/>
              <a:gd name="vf" fmla="val 115470"/>
            </a:avLst>
          </a:prstGeom>
          <a:solidFill>
            <a:schemeClr val="lt1"/>
          </a:solidFill>
          <a:ln w="38100" cap="flat" cmpd="sng">
            <a:solidFill>
              <a:srgbClr val="C8102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
              <a:buFont typeface="Arial"/>
              <a:buNone/>
            </a:pPr>
            <a:endParaRPr sz="100" b="0" i="0" u="none" strike="noStrike" cap="none">
              <a:solidFill>
                <a:schemeClr val="lt1"/>
              </a:solidFill>
              <a:latin typeface="Calibri"/>
              <a:ea typeface="Calibri"/>
              <a:cs typeface="Calibri"/>
              <a:sym typeface="Calibri"/>
            </a:endParaRPr>
          </a:p>
        </p:txBody>
      </p:sp>
      <p:sp>
        <p:nvSpPr>
          <p:cNvPr id="106" name="Google Shape;106;g107a57bd039_0_477"/>
          <p:cNvSpPr txBox="1">
            <a:spLocks noGrp="1"/>
          </p:cNvSpPr>
          <p:nvPr>
            <p:ph type="title"/>
          </p:nvPr>
        </p:nvSpPr>
        <p:spPr>
          <a:xfrm>
            <a:off x="628650" y="704524"/>
            <a:ext cx="7886700" cy="9861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C8102E"/>
              </a:buClr>
              <a:buSzPts val="3500"/>
              <a:buFont typeface="Arial"/>
              <a:buNone/>
              <a:defRPr sz="3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g107a57bd039_0_477"/>
          <p:cNvSpPr txBox="1">
            <a:spLocks noGrp="1"/>
          </p:cNvSpPr>
          <p:nvPr>
            <p:ph type="ftr" idx="11"/>
          </p:nvPr>
        </p:nvSpPr>
        <p:spPr>
          <a:xfrm>
            <a:off x="3028950" y="6284510"/>
            <a:ext cx="30861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b="1">
                <a:solidFill>
                  <a:srgbClr val="C8102E"/>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g107a57bd039_0_477"/>
          <p:cNvSpPr/>
          <p:nvPr/>
        </p:nvSpPr>
        <p:spPr>
          <a:xfrm flipH="1">
            <a:off x="126425" y="4762196"/>
            <a:ext cx="1824000" cy="1702200"/>
          </a:xfrm>
          <a:prstGeom prst="triangle">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g107a57bd039_0_477" descr="A close up of text on a black background&#10;&#10;Description automatically generated"/>
          <p:cNvPicPr preferRelativeResize="0"/>
          <p:nvPr/>
        </p:nvPicPr>
        <p:blipFill rotWithShape="1">
          <a:blip r:embed="rId2">
            <a:alphaModFix/>
          </a:blip>
          <a:srcRect/>
          <a:stretch/>
        </p:blipFill>
        <p:spPr>
          <a:xfrm>
            <a:off x="176329" y="5603442"/>
            <a:ext cx="1203544" cy="78741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
        <p:cNvGrpSpPr/>
        <p:nvPr/>
      </p:nvGrpSpPr>
      <p:grpSpPr>
        <a:xfrm>
          <a:off x="0" y="0"/>
          <a:ext cx="0" cy="0"/>
          <a:chOff x="0" y="0"/>
          <a:chExt cx="0" cy="0"/>
        </a:xfrm>
      </p:grpSpPr>
      <p:sp>
        <p:nvSpPr>
          <p:cNvPr id="11" name="Google Shape;11;p38"/>
          <p:cNvSpPr txBox="1">
            <a:spLocks noGrp="1"/>
          </p:cNvSpPr>
          <p:nvPr>
            <p:ph type="dt" idx="10"/>
          </p:nvPr>
        </p:nvSpPr>
        <p:spPr>
          <a:xfrm>
            <a:off x="628650" y="6211735"/>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38"/>
          <p:cNvSpPr txBox="1">
            <a:spLocks noGrp="1"/>
          </p:cNvSpPr>
          <p:nvPr>
            <p:ph type="sldNum" idx="12"/>
          </p:nvPr>
        </p:nvSpPr>
        <p:spPr>
          <a:xfrm>
            <a:off x="6457950" y="6211735"/>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38"/>
          <p:cNvSpPr txBox="1">
            <a:spLocks noGrp="1"/>
          </p:cNvSpPr>
          <p:nvPr>
            <p:ph type="title"/>
          </p:nvPr>
        </p:nvSpPr>
        <p:spPr>
          <a:xfrm>
            <a:off x="628650" y="439943"/>
            <a:ext cx="7886700" cy="9066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3600"/>
              <a:buFont typeface="Bitter"/>
              <a:buNone/>
              <a:defRPr sz="3600" b="0" i="0" u="none" strike="noStrike" cap="none">
                <a:solidFill>
                  <a:schemeClr val="lt1"/>
                </a:solidFill>
                <a:latin typeface="Bitter"/>
                <a:ea typeface="Bitter"/>
                <a:cs typeface="Bitter"/>
                <a:sym typeface="Bitte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 name="Google Shape;14;p38"/>
          <p:cNvSpPr txBox="1">
            <a:spLocks noGrp="1"/>
          </p:cNvSpPr>
          <p:nvPr>
            <p:ph type="body" idx="1"/>
          </p:nvPr>
        </p:nvSpPr>
        <p:spPr>
          <a:xfrm>
            <a:off x="628650" y="2061555"/>
            <a:ext cx="7886700" cy="39564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 name="Google Shape;15;p38"/>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rgbClr val="C8102E"/>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megahed/isa444" TargetMode="External"/><Relationship Id="rId2" Type="http://schemas.openxmlformats.org/officeDocument/2006/relationships/hyperlink" Target="https://github.com/fmegahed/isa401"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www.youtube.com/watch?v=9bz8-02s0ko"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www.youtube.com/watch?v=czNYt6xR1zw"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g"/><Relationship Id="rId7"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jpg"/></Relationships>
</file>

<file path=ppt/slides/_rels/slide4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0.jpg"/><Relationship Id="rId4" Type="http://schemas.openxmlformats.org/officeDocument/2006/relationships/image" Target="../media/image59.jpg"/></Relationships>
</file>

<file path=ppt/slides/_rels/slide4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3.jp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4.xml"/><Relationship Id="rId7" Type="http://schemas.openxmlformats.org/officeDocument/2006/relationships/image" Target="../media/image7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2.xml"/><Relationship Id="rId5" Type="http://schemas.openxmlformats.org/officeDocument/2006/relationships/tags" Target="../tags/tag6.xml"/><Relationship Id="rId4"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1edc57b4717_0_0"/>
          <p:cNvSpPr txBox="1">
            <a:spLocks noGrp="1"/>
          </p:cNvSpPr>
          <p:nvPr>
            <p:ph type="title"/>
          </p:nvPr>
        </p:nvSpPr>
        <p:spPr>
          <a:xfrm>
            <a:off x="623888" y="2086661"/>
            <a:ext cx="7886700" cy="1304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Arial"/>
                <a:ea typeface="Arial"/>
                <a:cs typeface="Arial"/>
                <a:sym typeface="Arial"/>
              </a:rPr>
              <a:t>Teaching Excellence at the Farmer School of Business</a:t>
            </a:r>
            <a:endParaRPr dirty="0">
              <a:latin typeface="Arial"/>
              <a:ea typeface="Arial"/>
              <a:cs typeface="Arial"/>
              <a:sym typeface="Arial"/>
            </a:endParaRPr>
          </a:p>
        </p:txBody>
      </p:sp>
      <p:sp>
        <p:nvSpPr>
          <p:cNvPr id="167" name="Google Shape;167;g1edc57b4717_0_0"/>
          <p:cNvSpPr txBox="1">
            <a:spLocks noGrp="1"/>
          </p:cNvSpPr>
          <p:nvPr>
            <p:ph type="body" idx="1"/>
          </p:nvPr>
        </p:nvSpPr>
        <p:spPr>
          <a:xfrm>
            <a:off x="623888" y="3846740"/>
            <a:ext cx="7886700" cy="15720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107a57bd039_0_26"/>
          <p:cNvSpPr txBox="1">
            <a:spLocks noGrp="1"/>
          </p:cNvSpPr>
          <p:nvPr>
            <p:ph type="title"/>
          </p:nvPr>
        </p:nvSpPr>
        <p:spPr>
          <a:xfrm>
            <a:off x="623888" y="787057"/>
            <a:ext cx="7886700" cy="1304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8102E"/>
              </a:buClr>
              <a:buSzPts val="3600"/>
              <a:buFont typeface="Arial"/>
              <a:buNone/>
            </a:pPr>
            <a:r>
              <a:rPr lang="en-US">
                <a:latin typeface="Arial"/>
                <a:ea typeface="Arial"/>
                <a:cs typeface="Arial"/>
                <a:sym typeface="Arial"/>
              </a:rPr>
              <a:t>What makes us different?</a:t>
            </a:r>
            <a:endParaRPr>
              <a:latin typeface="Arial"/>
              <a:ea typeface="Arial"/>
              <a:cs typeface="Arial"/>
              <a:sym typeface="Arial"/>
            </a:endParaRPr>
          </a:p>
        </p:txBody>
      </p:sp>
      <p:sp>
        <p:nvSpPr>
          <p:cNvPr id="230" name="Google Shape;230;g107a57bd039_0_26"/>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sp>
        <p:nvSpPr>
          <p:cNvPr id="231" name="Google Shape;231;g107a57bd039_0_26"/>
          <p:cNvSpPr txBox="1"/>
          <p:nvPr/>
        </p:nvSpPr>
        <p:spPr>
          <a:xfrm>
            <a:off x="452450" y="2164124"/>
            <a:ext cx="8229600" cy="4249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800"/>
              <a:buFont typeface="Arial"/>
              <a:buNone/>
            </a:pPr>
            <a:endParaRPr sz="3100" b="0" i="0" u="none" strike="noStrike" cap="none">
              <a:solidFill>
                <a:schemeClr val="dk1"/>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2800"/>
              <a:buFont typeface="Arial"/>
              <a:buNone/>
            </a:pPr>
            <a:r>
              <a:rPr lang="en-US" sz="3100" b="0" i="0" u="none" strike="noStrike" cap="none">
                <a:solidFill>
                  <a:schemeClr val="dk1"/>
                </a:solidFill>
                <a:latin typeface="Arial"/>
                <a:ea typeface="Arial"/>
                <a:cs typeface="Arial"/>
                <a:sym typeface="Arial"/>
              </a:rPr>
              <a:t>First-Year Integrated Core</a:t>
            </a:r>
            <a:endParaRPr sz="3100" b="0" i="0" u="none" strike="noStrike" cap="none">
              <a:solidFill>
                <a:schemeClr val="dk1"/>
              </a:solidFill>
              <a:latin typeface="Arial"/>
              <a:ea typeface="Arial"/>
              <a:cs typeface="Arial"/>
              <a:sym typeface="Arial"/>
            </a:endParaRPr>
          </a:p>
          <a:p>
            <a:pPr marL="0" marR="0" lvl="0" indent="0" algn="ctr" rtl="0">
              <a:lnSpc>
                <a:spcPct val="90000"/>
              </a:lnSpc>
              <a:spcBef>
                <a:spcPts val="1000"/>
              </a:spcBef>
              <a:spcAft>
                <a:spcPts val="0"/>
              </a:spcAft>
              <a:buClr>
                <a:schemeClr val="dk1"/>
              </a:buClr>
              <a:buSzPts val="2800"/>
              <a:buFont typeface="Arial"/>
              <a:buNone/>
            </a:pPr>
            <a:r>
              <a:rPr lang="en-US" sz="3100" b="0" i="0" u="none" strike="noStrike" cap="none">
                <a:solidFill>
                  <a:schemeClr val="dk1"/>
                </a:solidFill>
                <a:latin typeface="Arial"/>
                <a:ea typeface="Arial"/>
                <a:cs typeface="Arial"/>
                <a:sym typeface="Arial"/>
              </a:rPr>
              <a:t>Faculty and Undergraduate Teaching</a:t>
            </a:r>
            <a:endParaRPr sz="1700" b="0" i="0" u="none" strike="noStrike" cap="none">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chemeClr val="dk1"/>
              </a:buClr>
              <a:buSzPts val="2800"/>
              <a:buFont typeface="Arial"/>
              <a:buNone/>
            </a:pPr>
            <a:r>
              <a:rPr lang="en-US" sz="3100" b="0" i="0" u="none" strike="noStrike" cap="none">
                <a:solidFill>
                  <a:schemeClr val="dk1"/>
                </a:solidFill>
                <a:latin typeface="Arial"/>
                <a:ea typeface="Arial"/>
                <a:cs typeface="Arial"/>
                <a:sym typeface="Arial"/>
              </a:rPr>
              <a:t>Hands-On Learning</a:t>
            </a:r>
            <a:endParaRPr sz="1700" b="0" i="0" u="none" strike="noStrike" cap="none">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chemeClr val="dk1"/>
              </a:buClr>
              <a:buSzPts val="28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888888"/>
              </a:buClr>
              <a:buSzPts val="2400"/>
              <a:buFont typeface="Arial"/>
              <a:buNone/>
            </a:pPr>
            <a:endParaRPr sz="2400" b="0" i="0" u="none" strike="noStrike" cap="none">
              <a:solidFill>
                <a:srgbClr val="888888"/>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107a57bd039_0_21"/>
          <p:cNvSpPr txBox="1">
            <a:spLocks noGrp="1"/>
          </p:cNvSpPr>
          <p:nvPr>
            <p:ph type="body" idx="1"/>
          </p:nvPr>
        </p:nvSpPr>
        <p:spPr>
          <a:xfrm>
            <a:off x="279201" y="2823052"/>
            <a:ext cx="8585700" cy="1212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8102E"/>
              </a:buClr>
              <a:buSzPts val="3600"/>
              <a:buNone/>
            </a:pPr>
            <a:r>
              <a:rPr lang="en-US" sz="3600">
                <a:solidFill>
                  <a:srgbClr val="C8102E"/>
                </a:solidFill>
              </a:rPr>
              <a:t>First-Year Integrated Core</a:t>
            </a:r>
            <a:endParaRPr/>
          </a:p>
        </p:txBody>
      </p:sp>
      <p:sp>
        <p:nvSpPr>
          <p:cNvPr id="237" name="Google Shape;237;g107a57bd039_0_21"/>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1f16a74c9e0_1_4"/>
          <p:cNvSpPr txBox="1">
            <a:spLocks noGrp="1"/>
          </p:cNvSpPr>
          <p:nvPr>
            <p:ph type="title"/>
          </p:nvPr>
        </p:nvSpPr>
        <p:spPr>
          <a:xfrm>
            <a:off x="628650" y="899651"/>
            <a:ext cx="7886700" cy="986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What is the FYIC?</a:t>
            </a:r>
            <a:endParaRPr/>
          </a:p>
        </p:txBody>
      </p:sp>
      <p:pic>
        <p:nvPicPr>
          <p:cNvPr id="244" name="Google Shape;244;g1f16a74c9e0_1_4"/>
          <p:cNvPicPr preferRelativeResize="0"/>
          <p:nvPr/>
        </p:nvPicPr>
        <p:blipFill rotWithShape="1">
          <a:blip r:embed="rId3">
            <a:alphaModFix/>
          </a:blip>
          <a:srcRect/>
          <a:stretch/>
        </p:blipFill>
        <p:spPr>
          <a:xfrm>
            <a:off x="3828475" y="1508488"/>
            <a:ext cx="5166301" cy="5137325"/>
          </a:xfrm>
          <a:prstGeom prst="rect">
            <a:avLst/>
          </a:prstGeom>
          <a:noFill/>
          <a:ln>
            <a:noFill/>
          </a:ln>
        </p:spPr>
      </p:pic>
      <p:grpSp>
        <p:nvGrpSpPr>
          <p:cNvPr id="245" name="Google Shape;245;g1f16a74c9e0_1_4"/>
          <p:cNvGrpSpPr/>
          <p:nvPr/>
        </p:nvGrpSpPr>
        <p:grpSpPr>
          <a:xfrm>
            <a:off x="169601" y="2526984"/>
            <a:ext cx="3820727" cy="2872235"/>
            <a:chOff x="1276688" y="2645986"/>
            <a:chExt cx="3884432" cy="3135628"/>
          </a:xfrm>
        </p:grpSpPr>
        <p:grpSp>
          <p:nvGrpSpPr>
            <p:cNvPr id="246" name="Google Shape;246;g1f16a74c9e0_1_4"/>
            <p:cNvGrpSpPr/>
            <p:nvPr/>
          </p:nvGrpSpPr>
          <p:grpSpPr>
            <a:xfrm>
              <a:off x="3216519" y="2645986"/>
              <a:ext cx="1944600" cy="1569600"/>
              <a:chOff x="3216519" y="1002150"/>
              <a:chExt cx="1944600" cy="1569600"/>
            </a:xfrm>
          </p:grpSpPr>
          <p:sp>
            <p:nvSpPr>
              <p:cNvPr id="247" name="Google Shape;247;g1f16a74c9e0_1_4"/>
              <p:cNvSpPr/>
              <p:nvPr/>
            </p:nvSpPr>
            <p:spPr>
              <a:xfrm flipH="1">
                <a:off x="3216519" y="1002150"/>
                <a:ext cx="1944600" cy="1569600"/>
              </a:xfrm>
              <a:prstGeom prst="round2DiagRect">
                <a:avLst>
                  <a:gd name="adj1" fmla="val 0"/>
                  <a:gd name="adj2" fmla="val 17764"/>
                </a:avLst>
              </a:prstGeom>
              <a:solidFill>
                <a:srgbClr val="AD1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g1f16a74c9e0_1_4"/>
              <p:cNvSpPr txBox="1"/>
              <p:nvPr/>
            </p:nvSpPr>
            <p:spPr>
              <a:xfrm>
                <a:off x="3461175" y="1244670"/>
                <a:ext cx="1451700" cy="11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solidFill>
                      <a:srgbClr val="FFFFFF"/>
                    </a:solidFill>
                    <a:latin typeface="Georgia"/>
                    <a:ea typeface="Georgia"/>
                    <a:cs typeface="Georgia"/>
                    <a:sym typeface="Georgia"/>
                  </a:rPr>
                  <a:t>Cohort Model</a:t>
                </a:r>
                <a:endParaRPr sz="1700">
                  <a:solidFill>
                    <a:srgbClr val="FFFFFF"/>
                  </a:solidFill>
                  <a:latin typeface="Georgia"/>
                  <a:ea typeface="Georgia"/>
                  <a:cs typeface="Georgia"/>
                  <a:sym typeface="Georgia"/>
                </a:endParaRPr>
              </a:p>
            </p:txBody>
          </p:sp>
        </p:grpSp>
        <p:grpSp>
          <p:nvGrpSpPr>
            <p:cNvPr id="249" name="Google Shape;249;g1f16a74c9e0_1_4"/>
            <p:cNvGrpSpPr/>
            <p:nvPr/>
          </p:nvGrpSpPr>
          <p:grpSpPr>
            <a:xfrm>
              <a:off x="1276688" y="2645986"/>
              <a:ext cx="1944600" cy="1569600"/>
              <a:chOff x="1271925" y="1002150"/>
              <a:chExt cx="1944600" cy="1569600"/>
            </a:xfrm>
          </p:grpSpPr>
          <p:sp>
            <p:nvSpPr>
              <p:cNvPr id="250" name="Google Shape;250;g1f16a74c9e0_1_4"/>
              <p:cNvSpPr/>
              <p:nvPr/>
            </p:nvSpPr>
            <p:spPr>
              <a:xfrm rot="10800000">
                <a:off x="1271925" y="1002150"/>
                <a:ext cx="1944600" cy="1569600"/>
              </a:xfrm>
              <a:prstGeom prst="round2DiagRect">
                <a:avLst>
                  <a:gd name="adj1" fmla="val 0"/>
                  <a:gd name="adj2" fmla="val 17764"/>
                </a:avLst>
              </a:prstGeom>
              <a:solidFill>
                <a:srgbClr val="CC0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g1f16a74c9e0_1_4"/>
              <p:cNvSpPr txBox="1"/>
              <p:nvPr/>
            </p:nvSpPr>
            <p:spPr>
              <a:xfrm>
                <a:off x="1496688" y="1244670"/>
                <a:ext cx="1451700" cy="118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solidFill>
                      <a:srgbClr val="FFFFFF"/>
                    </a:solidFill>
                    <a:latin typeface="Georgia"/>
                    <a:ea typeface="Georgia"/>
                    <a:cs typeface="Georgia"/>
                    <a:sym typeface="Georgia"/>
                  </a:rPr>
                  <a:t>Four </a:t>
                </a:r>
                <a:endParaRPr sz="1700" b="1">
                  <a:solidFill>
                    <a:srgbClr val="FFFFFF"/>
                  </a:solidFill>
                  <a:latin typeface="Georgia"/>
                  <a:ea typeface="Georgia"/>
                  <a:cs typeface="Georgia"/>
                  <a:sym typeface="Georgia"/>
                </a:endParaRPr>
              </a:p>
              <a:p>
                <a:pPr marL="0" lvl="0" indent="0" algn="ctr" rtl="0">
                  <a:spcBef>
                    <a:spcPts val="0"/>
                  </a:spcBef>
                  <a:spcAft>
                    <a:spcPts val="0"/>
                  </a:spcAft>
                  <a:buNone/>
                </a:pPr>
                <a:r>
                  <a:rPr lang="en-US" sz="1700" b="1">
                    <a:solidFill>
                      <a:srgbClr val="FFFFFF"/>
                    </a:solidFill>
                    <a:latin typeface="Georgia"/>
                    <a:ea typeface="Georgia"/>
                    <a:cs typeface="Georgia"/>
                    <a:sym typeface="Georgia"/>
                  </a:rPr>
                  <a:t>Classes</a:t>
                </a:r>
                <a:endParaRPr sz="1700" b="1">
                  <a:solidFill>
                    <a:srgbClr val="FFFFFF"/>
                  </a:solidFill>
                  <a:latin typeface="Georgia"/>
                  <a:ea typeface="Georgia"/>
                  <a:cs typeface="Georgia"/>
                  <a:sym typeface="Georgia"/>
                </a:endParaRPr>
              </a:p>
            </p:txBody>
          </p:sp>
        </p:grpSp>
        <p:grpSp>
          <p:nvGrpSpPr>
            <p:cNvPr id="252" name="Google Shape;252;g1f16a74c9e0_1_4"/>
            <p:cNvGrpSpPr/>
            <p:nvPr/>
          </p:nvGrpSpPr>
          <p:grpSpPr>
            <a:xfrm>
              <a:off x="1276688" y="4212014"/>
              <a:ext cx="1944600" cy="1569600"/>
              <a:chOff x="1271925" y="2571750"/>
              <a:chExt cx="1944600" cy="1569600"/>
            </a:xfrm>
          </p:grpSpPr>
          <p:sp>
            <p:nvSpPr>
              <p:cNvPr id="253" name="Google Shape;253;g1f16a74c9e0_1_4"/>
              <p:cNvSpPr/>
              <p:nvPr/>
            </p:nvSpPr>
            <p:spPr>
              <a:xfrm flipH="1">
                <a:off x="1271925" y="2571750"/>
                <a:ext cx="1944600" cy="1569600"/>
              </a:xfrm>
              <a:prstGeom prst="round2DiagRect">
                <a:avLst>
                  <a:gd name="adj1" fmla="val 0"/>
                  <a:gd name="adj2" fmla="val 17764"/>
                </a:avLst>
              </a:prstGeom>
              <a:solidFill>
                <a:srgbClr val="AD1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g1f16a74c9e0_1_4"/>
              <p:cNvSpPr txBox="1"/>
              <p:nvPr/>
            </p:nvSpPr>
            <p:spPr>
              <a:xfrm>
                <a:off x="1496688" y="2814262"/>
                <a:ext cx="1451700" cy="1190700"/>
              </a:xfrm>
              <a:prstGeom prst="rect">
                <a:avLst/>
              </a:prstGeom>
              <a:solidFill>
                <a:srgbClr val="AD102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a:solidFill>
                      <a:srgbClr val="FFFFFF"/>
                    </a:solidFill>
                    <a:latin typeface="Georgia"/>
                    <a:ea typeface="Georgia"/>
                    <a:cs typeface="Georgia"/>
                    <a:sym typeface="Georgia"/>
                  </a:rPr>
                  <a:t>Skills-based Curriculum</a:t>
                </a:r>
                <a:endParaRPr sz="1500">
                  <a:solidFill>
                    <a:srgbClr val="FFFFFF"/>
                  </a:solidFill>
                  <a:latin typeface="Georgia"/>
                  <a:ea typeface="Georgia"/>
                  <a:cs typeface="Georgia"/>
                  <a:sym typeface="Georgia"/>
                </a:endParaRPr>
              </a:p>
            </p:txBody>
          </p:sp>
        </p:grpSp>
        <p:grpSp>
          <p:nvGrpSpPr>
            <p:cNvPr id="255" name="Google Shape;255;g1f16a74c9e0_1_4"/>
            <p:cNvGrpSpPr/>
            <p:nvPr/>
          </p:nvGrpSpPr>
          <p:grpSpPr>
            <a:xfrm>
              <a:off x="3216519" y="4212014"/>
              <a:ext cx="1944600" cy="1569600"/>
              <a:chOff x="3216519" y="2571750"/>
              <a:chExt cx="1944600" cy="1569600"/>
            </a:xfrm>
          </p:grpSpPr>
          <p:sp>
            <p:nvSpPr>
              <p:cNvPr id="256" name="Google Shape;256;g1f16a74c9e0_1_4"/>
              <p:cNvSpPr/>
              <p:nvPr/>
            </p:nvSpPr>
            <p:spPr>
              <a:xfrm rot="10800000">
                <a:off x="3216519" y="2571750"/>
                <a:ext cx="1944600" cy="1569600"/>
              </a:xfrm>
              <a:prstGeom prst="round2DiagRect">
                <a:avLst>
                  <a:gd name="adj1" fmla="val 0"/>
                  <a:gd name="adj2" fmla="val 17764"/>
                </a:avLst>
              </a:prstGeom>
              <a:solidFill>
                <a:srgbClr val="CC09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g1f16a74c9e0_1_4"/>
              <p:cNvSpPr txBox="1"/>
              <p:nvPr/>
            </p:nvSpPr>
            <p:spPr>
              <a:xfrm>
                <a:off x="3461188" y="2814254"/>
                <a:ext cx="1451700" cy="118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a:solidFill>
                      <a:srgbClr val="FFFFFF"/>
                    </a:solidFill>
                    <a:latin typeface="Georgia"/>
                    <a:ea typeface="Georgia"/>
                    <a:cs typeface="Georgia"/>
                    <a:sym typeface="Georgia"/>
                  </a:rPr>
                  <a:t>Experiential Learning</a:t>
                </a:r>
                <a:endParaRPr sz="1500">
                  <a:solidFill>
                    <a:srgbClr val="FFFFFF"/>
                  </a:solidFill>
                  <a:latin typeface="Georgia"/>
                  <a:ea typeface="Georgia"/>
                  <a:cs typeface="Georgia"/>
                  <a:sym typeface="Georgia"/>
                </a:endParaRPr>
              </a:p>
            </p:txBody>
          </p:sp>
        </p:grpSp>
        <p:grpSp>
          <p:nvGrpSpPr>
            <p:cNvPr id="258" name="Google Shape;258;g1f16a74c9e0_1_4"/>
            <p:cNvGrpSpPr/>
            <p:nvPr/>
          </p:nvGrpSpPr>
          <p:grpSpPr>
            <a:xfrm>
              <a:off x="3053468" y="4050722"/>
              <a:ext cx="334125" cy="334078"/>
              <a:chOff x="3157188" y="909150"/>
              <a:chExt cx="470400" cy="470400"/>
            </a:xfrm>
          </p:grpSpPr>
          <p:sp>
            <p:nvSpPr>
              <p:cNvPr id="259" name="Google Shape;259;g1f16a74c9e0_1_4"/>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g1f16a74c9e0_1_4"/>
              <p:cNvSpPr/>
              <p:nvPr/>
            </p:nvSpPr>
            <p:spPr>
              <a:xfrm>
                <a:off x="3243138" y="995100"/>
                <a:ext cx="298500" cy="298500"/>
              </a:xfrm>
              <a:prstGeom prst="mathPlus">
                <a:avLst>
                  <a:gd name="adj1" fmla="val 9900"/>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107a57bd039_0_37"/>
          <p:cNvSpPr txBox="1">
            <a:spLocks noGrp="1"/>
          </p:cNvSpPr>
          <p:nvPr>
            <p:ph type="title"/>
          </p:nvPr>
        </p:nvSpPr>
        <p:spPr>
          <a:xfrm>
            <a:off x="623888" y="787057"/>
            <a:ext cx="7886700" cy="1304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8102E"/>
              </a:buClr>
              <a:buSzPts val="3600"/>
              <a:buFont typeface="Arial"/>
              <a:buNone/>
            </a:pPr>
            <a:r>
              <a:rPr lang="en-US">
                <a:latin typeface="Arial"/>
                <a:ea typeface="Arial"/>
                <a:cs typeface="Arial"/>
                <a:sym typeface="Arial"/>
              </a:rPr>
              <a:t>The First Year Experience</a:t>
            </a:r>
            <a:endParaRPr>
              <a:latin typeface="Arial"/>
              <a:ea typeface="Arial"/>
              <a:cs typeface="Arial"/>
              <a:sym typeface="Arial"/>
            </a:endParaRPr>
          </a:p>
        </p:txBody>
      </p:sp>
      <p:sp>
        <p:nvSpPr>
          <p:cNvPr id="266" name="Google Shape;266;g107a57bd039_0_37"/>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i="0" u="none" strike="noStrike" cap="none">
                <a:solidFill>
                  <a:srgbClr val="C8102E"/>
                </a:solidFill>
                <a:latin typeface="Montserrat"/>
                <a:ea typeface="Montserrat"/>
                <a:cs typeface="Montserrat"/>
                <a:sym typeface="Montserrat"/>
              </a:rPr>
              <a:t>MIAMIOH.EDU/FSB</a:t>
            </a:r>
            <a:endParaRPr/>
          </a:p>
        </p:txBody>
      </p:sp>
      <p:sp>
        <p:nvSpPr>
          <p:cNvPr id="267" name="Google Shape;267;g107a57bd039_0_37"/>
          <p:cNvSpPr/>
          <p:nvPr/>
        </p:nvSpPr>
        <p:spPr>
          <a:xfrm>
            <a:off x="0" y="1772650"/>
            <a:ext cx="9144000" cy="75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Innovative curriculum: Four Courses taken together</a:t>
            </a:r>
            <a:endParaRPr sz="1400" b="0" i="0" u="none" strike="noStrike" cap="none">
              <a:solidFill>
                <a:srgbClr val="000000"/>
              </a:solidFill>
              <a:latin typeface="Arial"/>
              <a:ea typeface="Arial"/>
              <a:cs typeface="Arial"/>
              <a:sym typeface="Arial"/>
            </a:endParaRPr>
          </a:p>
          <a:p>
            <a:pPr marL="0" marR="0" lvl="0" indent="0" algn="l" rtl="0">
              <a:lnSpc>
                <a:spcPct val="107000"/>
              </a:lnSpc>
              <a:spcBef>
                <a:spcPts val="0"/>
              </a:spcBef>
              <a:spcAft>
                <a:spcPts val="0"/>
              </a:spcAft>
              <a:buClr>
                <a:srgbClr val="000000"/>
              </a:buClr>
              <a:buSzPts val="1800"/>
              <a:buFont typeface="Arial"/>
              <a:buNone/>
            </a:pPr>
            <a:endParaRPr sz="1800" b="0" i="0" u="none" strike="noStrike" cap="small">
              <a:solidFill>
                <a:srgbClr val="7F7F7F"/>
              </a:solidFill>
              <a:latin typeface="Arial"/>
              <a:ea typeface="Arial"/>
              <a:cs typeface="Arial"/>
              <a:sym typeface="Arial"/>
            </a:endParaRPr>
          </a:p>
        </p:txBody>
      </p:sp>
      <p:grpSp>
        <p:nvGrpSpPr>
          <p:cNvPr id="268" name="Google Shape;268;g107a57bd039_0_37"/>
          <p:cNvGrpSpPr/>
          <p:nvPr/>
        </p:nvGrpSpPr>
        <p:grpSpPr>
          <a:xfrm>
            <a:off x="816125" y="2348475"/>
            <a:ext cx="7585259" cy="3711155"/>
            <a:chOff x="779375" y="3429000"/>
            <a:chExt cx="7585259" cy="3711155"/>
          </a:xfrm>
        </p:grpSpPr>
        <p:grpSp>
          <p:nvGrpSpPr>
            <p:cNvPr id="269" name="Google Shape;269;g107a57bd039_0_37"/>
            <p:cNvGrpSpPr/>
            <p:nvPr/>
          </p:nvGrpSpPr>
          <p:grpSpPr>
            <a:xfrm>
              <a:off x="779375" y="3429000"/>
              <a:ext cx="1870237" cy="3711155"/>
              <a:chOff x="1118231" y="283725"/>
              <a:chExt cx="2090819" cy="4076400"/>
            </a:xfrm>
          </p:grpSpPr>
          <p:sp>
            <p:nvSpPr>
              <p:cNvPr id="270" name="Google Shape;270;g107a57bd039_0_37"/>
              <p:cNvSpPr/>
              <p:nvPr/>
            </p:nvSpPr>
            <p:spPr>
              <a:xfrm>
                <a:off x="1178650" y="283725"/>
                <a:ext cx="2030400" cy="4076400"/>
              </a:xfrm>
              <a:prstGeom prst="rect">
                <a:avLst/>
              </a:prstGeom>
              <a:solidFill>
                <a:srgbClr val="C314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g107a57bd039_0_37"/>
              <p:cNvSpPr/>
              <p:nvPr/>
            </p:nvSpPr>
            <p:spPr>
              <a:xfrm>
                <a:off x="1118231" y="341749"/>
                <a:ext cx="2030400" cy="2490600"/>
              </a:xfrm>
              <a:prstGeom prst="rect">
                <a:avLst/>
              </a:prstGeom>
              <a:solidFill>
                <a:srgbClr val="FFFFFF"/>
              </a:solidFill>
              <a:ln w="19050" cap="flat" cmpd="sng">
                <a:solidFill>
                  <a:srgbClr val="B02C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g107a57bd039_0_37"/>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b="1">
                    <a:solidFill>
                      <a:srgbClr val="C8102E"/>
                    </a:solidFill>
                    <a:latin typeface="Roboto"/>
                    <a:ea typeface="Roboto"/>
                    <a:cs typeface="Roboto"/>
                    <a:sym typeface="Roboto"/>
                  </a:rPr>
                  <a:t>BUS</a:t>
                </a:r>
                <a:endParaRPr sz="4000" b="1">
                  <a:solidFill>
                    <a:srgbClr val="C8102E"/>
                  </a:solidFill>
                  <a:latin typeface="Roboto"/>
                  <a:ea typeface="Roboto"/>
                  <a:cs typeface="Roboto"/>
                  <a:sym typeface="Roboto"/>
                </a:endParaRPr>
              </a:p>
              <a:p>
                <a:pPr marL="0" lvl="0" indent="0" algn="ctr" rtl="0">
                  <a:spcBef>
                    <a:spcPts val="0"/>
                  </a:spcBef>
                  <a:spcAft>
                    <a:spcPts val="0"/>
                  </a:spcAft>
                  <a:buNone/>
                </a:pPr>
                <a:r>
                  <a:rPr lang="en-US" sz="4000" b="1">
                    <a:solidFill>
                      <a:srgbClr val="C8102E"/>
                    </a:solidFill>
                    <a:latin typeface="Roboto"/>
                    <a:ea typeface="Roboto"/>
                    <a:cs typeface="Roboto"/>
                    <a:sym typeface="Roboto"/>
                  </a:rPr>
                  <a:t>101</a:t>
                </a:r>
                <a:endParaRPr sz="4000" b="1">
                  <a:solidFill>
                    <a:srgbClr val="C8102E"/>
                  </a:solidFill>
                  <a:latin typeface="Roboto"/>
                  <a:ea typeface="Roboto"/>
                  <a:cs typeface="Roboto"/>
                  <a:sym typeface="Roboto"/>
                </a:endParaRPr>
              </a:p>
            </p:txBody>
          </p:sp>
          <p:sp>
            <p:nvSpPr>
              <p:cNvPr id="273" name="Google Shape;273;g107a57bd039_0_37"/>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g107a57bd039_0_37"/>
              <p:cNvSpPr/>
              <p:nvPr/>
            </p:nvSpPr>
            <p:spPr>
              <a:xfrm>
                <a:off x="1178638" y="2996680"/>
                <a:ext cx="2030400" cy="108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a:solidFill>
                      <a:srgbClr val="FFFFFF"/>
                    </a:solidFill>
                    <a:latin typeface="Georgia"/>
                    <a:ea typeface="Georgia"/>
                    <a:cs typeface="Georgia"/>
                    <a:sym typeface="Georgia"/>
                  </a:rPr>
                  <a:t>Foundations of Business</a:t>
                </a:r>
                <a:endParaRPr sz="1600">
                  <a:solidFill>
                    <a:srgbClr val="FFFFFF"/>
                  </a:solidFill>
                  <a:latin typeface="Georgia"/>
                  <a:ea typeface="Georgia"/>
                  <a:cs typeface="Georgia"/>
                  <a:sym typeface="Georgia"/>
                </a:endParaRPr>
              </a:p>
            </p:txBody>
          </p:sp>
        </p:grpSp>
        <p:grpSp>
          <p:nvGrpSpPr>
            <p:cNvPr id="275" name="Google Shape;275;g107a57bd039_0_37"/>
            <p:cNvGrpSpPr/>
            <p:nvPr/>
          </p:nvGrpSpPr>
          <p:grpSpPr>
            <a:xfrm>
              <a:off x="4589397" y="3429000"/>
              <a:ext cx="1870237" cy="3711155"/>
              <a:chOff x="1118231" y="283725"/>
              <a:chExt cx="2090819" cy="4076400"/>
            </a:xfrm>
          </p:grpSpPr>
          <p:sp>
            <p:nvSpPr>
              <p:cNvPr id="276" name="Google Shape;276;g107a57bd039_0_37"/>
              <p:cNvSpPr/>
              <p:nvPr/>
            </p:nvSpPr>
            <p:spPr>
              <a:xfrm>
                <a:off x="1178650" y="283725"/>
                <a:ext cx="2030400" cy="4076400"/>
              </a:xfrm>
              <a:prstGeom prst="rect">
                <a:avLst/>
              </a:prstGeom>
              <a:solidFill>
                <a:srgbClr val="C314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g107a57bd039_0_37"/>
              <p:cNvSpPr/>
              <p:nvPr/>
            </p:nvSpPr>
            <p:spPr>
              <a:xfrm>
                <a:off x="1118231" y="341749"/>
                <a:ext cx="2030400" cy="2490600"/>
              </a:xfrm>
              <a:prstGeom prst="rect">
                <a:avLst/>
              </a:prstGeom>
              <a:solidFill>
                <a:srgbClr val="FFFFFF"/>
              </a:solidFill>
              <a:ln w="19050" cap="flat" cmpd="sng">
                <a:solidFill>
                  <a:srgbClr val="B02C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g107a57bd039_0_37"/>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b="1">
                    <a:solidFill>
                      <a:srgbClr val="C8102E"/>
                    </a:solidFill>
                    <a:latin typeface="Roboto"/>
                    <a:ea typeface="Roboto"/>
                    <a:cs typeface="Roboto"/>
                    <a:sym typeface="Roboto"/>
                  </a:rPr>
                  <a:t>ESP</a:t>
                </a:r>
                <a:endParaRPr sz="4000" b="1">
                  <a:solidFill>
                    <a:srgbClr val="C8102E"/>
                  </a:solidFill>
                  <a:latin typeface="Roboto"/>
                  <a:ea typeface="Roboto"/>
                  <a:cs typeface="Roboto"/>
                  <a:sym typeface="Roboto"/>
                </a:endParaRPr>
              </a:p>
              <a:p>
                <a:pPr marL="0" lvl="0" indent="0" algn="ctr" rtl="0">
                  <a:spcBef>
                    <a:spcPts val="0"/>
                  </a:spcBef>
                  <a:spcAft>
                    <a:spcPts val="0"/>
                  </a:spcAft>
                  <a:buNone/>
                </a:pPr>
                <a:r>
                  <a:rPr lang="en-US" sz="4000" b="1">
                    <a:solidFill>
                      <a:srgbClr val="C8102E"/>
                    </a:solidFill>
                    <a:latin typeface="Roboto"/>
                    <a:ea typeface="Roboto"/>
                    <a:cs typeface="Roboto"/>
                    <a:sym typeface="Roboto"/>
                  </a:rPr>
                  <a:t>103</a:t>
                </a:r>
                <a:endParaRPr sz="4000" b="1">
                  <a:solidFill>
                    <a:srgbClr val="C8102E"/>
                  </a:solidFill>
                  <a:latin typeface="Roboto"/>
                  <a:ea typeface="Roboto"/>
                  <a:cs typeface="Roboto"/>
                  <a:sym typeface="Roboto"/>
                </a:endParaRPr>
              </a:p>
              <a:p>
                <a:pPr marL="0" lvl="0" indent="0" algn="l" rtl="0">
                  <a:spcBef>
                    <a:spcPts val="0"/>
                  </a:spcBef>
                  <a:spcAft>
                    <a:spcPts val="0"/>
                  </a:spcAft>
                  <a:buNone/>
                </a:pPr>
                <a:endParaRPr sz="4000" b="1">
                  <a:solidFill>
                    <a:srgbClr val="B02C20"/>
                  </a:solidFill>
                  <a:latin typeface="Roboto"/>
                  <a:ea typeface="Roboto"/>
                  <a:cs typeface="Roboto"/>
                  <a:sym typeface="Roboto"/>
                </a:endParaRPr>
              </a:p>
            </p:txBody>
          </p:sp>
          <p:sp>
            <p:nvSpPr>
              <p:cNvPr id="279" name="Google Shape;279;g107a57bd039_0_37"/>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g107a57bd039_0_37"/>
              <p:cNvSpPr/>
              <p:nvPr/>
            </p:nvSpPr>
            <p:spPr>
              <a:xfrm>
                <a:off x="1148439" y="2964799"/>
                <a:ext cx="2030400" cy="108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600">
                    <a:solidFill>
                      <a:schemeClr val="lt1"/>
                    </a:solidFill>
                    <a:latin typeface="Georgia"/>
                    <a:ea typeface="Georgia"/>
                    <a:cs typeface="Georgia"/>
                    <a:sym typeface="Georgia"/>
                  </a:rPr>
                  <a:t>Creativity, Innovation &amp; Entrepreneurial Thinking</a:t>
                </a:r>
                <a:endParaRPr sz="1600">
                  <a:solidFill>
                    <a:srgbClr val="FFFFFF"/>
                  </a:solidFill>
                  <a:latin typeface="Georgia"/>
                  <a:ea typeface="Georgia"/>
                  <a:cs typeface="Georgia"/>
                  <a:sym typeface="Georgia"/>
                </a:endParaRPr>
              </a:p>
            </p:txBody>
          </p:sp>
        </p:grpSp>
        <p:grpSp>
          <p:nvGrpSpPr>
            <p:cNvPr id="281" name="Google Shape;281;g107a57bd039_0_37"/>
            <p:cNvGrpSpPr/>
            <p:nvPr/>
          </p:nvGrpSpPr>
          <p:grpSpPr>
            <a:xfrm>
              <a:off x="6494397" y="3429000"/>
              <a:ext cx="1870237" cy="3711155"/>
              <a:chOff x="1118231" y="283725"/>
              <a:chExt cx="2090819" cy="4076400"/>
            </a:xfrm>
          </p:grpSpPr>
          <p:sp>
            <p:nvSpPr>
              <p:cNvPr id="282" name="Google Shape;282;g107a57bd039_0_37"/>
              <p:cNvSpPr/>
              <p:nvPr/>
            </p:nvSpPr>
            <p:spPr>
              <a:xfrm>
                <a:off x="1178650" y="283725"/>
                <a:ext cx="2030400" cy="4076400"/>
              </a:xfrm>
              <a:prstGeom prst="rect">
                <a:avLst/>
              </a:prstGeom>
              <a:solidFill>
                <a:srgbClr val="C81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g107a57bd039_0_37"/>
              <p:cNvSpPr/>
              <p:nvPr/>
            </p:nvSpPr>
            <p:spPr>
              <a:xfrm>
                <a:off x="1118231" y="341749"/>
                <a:ext cx="2030400" cy="2490600"/>
              </a:xfrm>
              <a:prstGeom prst="rect">
                <a:avLst/>
              </a:prstGeom>
              <a:solidFill>
                <a:srgbClr val="FFFFFF"/>
              </a:solidFill>
              <a:ln w="19050" cap="flat" cmpd="sng">
                <a:solidFill>
                  <a:srgbClr val="B02C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g107a57bd039_0_37"/>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b="1">
                    <a:solidFill>
                      <a:srgbClr val="C8102E"/>
                    </a:solidFill>
                    <a:latin typeface="Roboto"/>
                    <a:ea typeface="Roboto"/>
                    <a:cs typeface="Roboto"/>
                    <a:sym typeface="Roboto"/>
                  </a:rPr>
                  <a:t>BUS</a:t>
                </a:r>
                <a:endParaRPr sz="4000" b="1">
                  <a:solidFill>
                    <a:srgbClr val="C8102E"/>
                  </a:solidFill>
                  <a:latin typeface="Roboto"/>
                  <a:ea typeface="Roboto"/>
                  <a:cs typeface="Roboto"/>
                  <a:sym typeface="Roboto"/>
                </a:endParaRPr>
              </a:p>
              <a:p>
                <a:pPr marL="0" lvl="0" indent="0" algn="ctr" rtl="0">
                  <a:spcBef>
                    <a:spcPts val="0"/>
                  </a:spcBef>
                  <a:spcAft>
                    <a:spcPts val="0"/>
                  </a:spcAft>
                  <a:buNone/>
                </a:pPr>
                <a:r>
                  <a:rPr lang="en-US" sz="4000" b="1">
                    <a:solidFill>
                      <a:srgbClr val="C8102E"/>
                    </a:solidFill>
                    <a:latin typeface="Roboto"/>
                    <a:ea typeface="Roboto"/>
                    <a:cs typeface="Roboto"/>
                    <a:sym typeface="Roboto"/>
                  </a:rPr>
                  <a:t>104</a:t>
                </a:r>
                <a:endParaRPr sz="4000" b="1">
                  <a:solidFill>
                    <a:srgbClr val="C8102E"/>
                  </a:solidFill>
                  <a:latin typeface="Roboto"/>
                  <a:ea typeface="Roboto"/>
                  <a:cs typeface="Roboto"/>
                  <a:sym typeface="Roboto"/>
                </a:endParaRPr>
              </a:p>
            </p:txBody>
          </p:sp>
          <p:sp>
            <p:nvSpPr>
              <p:cNvPr id="285" name="Google Shape;285;g107a57bd039_0_37"/>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g107a57bd039_0_37"/>
              <p:cNvSpPr/>
              <p:nvPr/>
            </p:nvSpPr>
            <p:spPr>
              <a:xfrm>
                <a:off x="1118241" y="2996680"/>
                <a:ext cx="2030400" cy="108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600">
                    <a:solidFill>
                      <a:schemeClr val="lt1"/>
                    </a:solidFill>
                    <a:latin typeface="Georgia"/>
                    <a:ea typeface="Georgia"/>
                    <a:cs typeface="Georgia"/>
                    <a:sym typeface="Georgia"/>
                  </a:rPr>
                  <a:t>Intro to Computational Thinking for Business </a:t>
                </a:r>
                <a:endParaRPr sz="1600">
                  <a:solidFill>
                    <a:srgbClr val="FFFFFF"/>
                  </a:solidFill>
                  <a:latin typeface="Georgia"/>
                  <a:ea typeface="Georgia"/>
                  <a:cs typeface="Georgia"/>
                  <a:sym typeface="Georgia"/>
                </a:endParaRPr>
              </a:p>
            </p:txBody>
          </p:sp>
        </p:grpSp>
        <p:grpSp>
          <p:nvGrpSpPr>
            <p:cNvPr id="287" name="Google Shape;287;g107a57bd039_0_37"/>
            <p:cNvGrpSpPr/>
            <p:nvPr/>
          </p:nvGrpSpPr>
          <p:grpSpPr>
            <a:xfrm>
              <a:off x="2684386" y="3429000"/>
              <a:ext cx="1870252" cy="3711155"/>
              <a:chOff x="1118231" y="283725"/>
              <a:chExt cx="2090835" cy="4076400"/>
            </a:xfrm>
          </p:grpSpPr>
          <p:sp>
            <p:nvSpPr>
              <p:cNvPr id="288" name="Google Shape;288;g107a57bd039_0_37"/>
              <p:cNvSpPr/>
              <p:nvPr/>
            </p:nvSpPr>
            <p:spPr>
              <a:xfrm>
                <a:off x="1178650" y="283725"/>
                <a:ext cx="2030400" cy="4076400"/>
              </a:xfrm>
              <a:prstGeom prst="rect">
                <a:avLst/>
              </a:prstGeom>
              <a:solidFill>
                <a:srgbClr val="C81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g107a57bd039_0_37"/>
              <p:cNvSpPr/>
              <p:nvPr/>
            </p:nvSpPr>
            <p:spPr>
              <a:xfrm>
                <a:off x="1118231" y="341749"/>
                <a:ext cx="2030400" cy="2490600"/>
              </a:xfrm>
              <a:prstGeom prst="rect">
                <a:avLst/>
              </a:prstGeom>
              <a:solidFill>
                <a:srgbClr val="FFFFFF"/>
              </a:solidFill>
              <a:ln w="19050" cap="flat" cmpd="sng">
                <a:solidFill>
                  <a:srgbClr val="B02C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g107a57bd039_0_37"/>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b="1">
                    <a:solidFill>
                      <a:srgbClr val="C8102E"/>
                    </a:solidFill>
                    <a:latin typeface="Roboto"/>
                    <a:ea typeface="Roboto"/>
                    <a:cs typeface="Roboto"/>
                    <a:sym typeface="Roboto"/>
                  </a:rPr>
                  <a:t>BUS </a:t>
                </a:r>
                <a:endParaRPr sz="4000" b="1">
                  <a:solidFill>
                    <a:srgbClr val="C8102E"/>
                  </a:solidFill>
                  <a:latin typeface="Roboto"/>
                  <a:ea typeface="Roboto"/>
                  <a:cs typeface="Roboto"/>
                  <a:sym typeface="Roboto"/>
                </a:endParaRPr>
              </a:p>
              <a:p>
                <a:pPr marL="0" lvl="0" indent="0" algn="ctr" rtl="0">
                  <a:spcBef>
                    <a:spcPts val="0"/>
                  </a:spcBef>
                  <a:spcAft>
                    <a:spcPts val="0"/>
                  </a:spcAft>
                  <a:buNone/>
                </a:pPr>
                <a:r>
                  <a:rPr lang="en-US" sz="4000" b="1">
                    <a:solidFill>
                      <a:srgbClr val="C8102E"/>
                    </a:solidFill>
                    <a:latin typeface="Roboto"/>
                    <a:ea typeface="Roboto"/>
                    <a:cs typeface="Roboto"/>
                    <a:sym typeface="Roboto"/>
                  </a:rPr>
                  <a:t>102</a:t>
                </a:r>
                <a:endParaRPr sz="4000" b="1">
                  <a:solidFill>
                    <a:srgbClr val="C8102E"/>
                  </a:solidFill>
                  <a:latin typeface="Roboto"/>
                  <a:ea typeface="Roboto"/>
                  <a:cs typeface="Roboto"/>
                  <a:sym typeface="Roboto"/>
                </a:endParaRPr>
              </a:p>
            </p:txBody>
          </p:sp>
          <p:sp>
            <p:nvSpPr>
              <p:cNvPr id="291" name="Google Shape;291;g107a57bd039_0_37"/>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g107a57bd039_0_37"/>
              <p:cNvSpPr/>
              <p:nvPr/>
            </p:nvSpPr>
            <p:spPr>
              <a:xfrm>
                <a:off x="1178666" y="2996680"/>
                <a:ext cx="2030400" cy="108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a:solidFill>
                      <a:schemeClr val="lt1"/>
                    </a:solidFill>
                    <a:latin typeface="Georgia"/>
                    <a:ea typeface="Georgia"/>
                    <a:cs typeface="Georgia"/>
                    <a:sym typeface="Georgia"/>
                  </a:rPr>
                  <a:t>Foundations of Business</a:t>
                </a:r>
                <a:endParaRPr sz="1600">
                  <a:solidFill>
                    <a:schemeClr val="lt1"/>
                  </a:solidFill>
                  <a:latin typeface="Georgia"/>
                  <a:ea typeface="Georgia"/>
                  <a:cs typeface="Georgia"/>
                  <a:sym typeface="Georgia"/>
                </a:endParaRPr>
              </a:p>
              <a:p>
                <a:pPr marL="0" lvl="0" indent="0" algn="ctr" rtl="0">
                  <a:lnSpc>
                    <a:spcPct val="115000"/>
                  </a:lnSpc>
                  <a:spcBef>
                    <a:spcPts val="0"/>
                  </a:spcBef>
                  <a:spcAft>
                    <a:spcPts val="0"/>
                  </a:spcAft>
                  <a:buClr>
                    <a:schemeClr val="dk1"/>
                  </a:buClr>
                  <a:buSzPts val="1100"/>
                  <a:buFont typeface="Arial"/>
                  <a:buNone/>
                </a:pPr>
                <a:r>
                  <a:rPr lang="en-US" sz="1600">
                    <a:solidFill>
                      <a:schemeClr val="lt1"/>
                    </a:solidFill>
                    <a:latin typeface="Georgia"/>
                    <a:ea typeface="Georgia"/>
                    <a:cs typeface="Georgia"/>
                    <a:sym typeface="Georgia"/>
                  </a:rPr>
                  <a:t>Communications</a:t>
                </a:r>
                <a:endParaRPr sz="1600">
                  <a:solidFill>
                    <a:schemeClr val="lt1"/>
                  </a:solidFill>
                  <a:latin typeface="Georgia"/>
                  <a:ea typeface="Georgia"/>
                  <a:cs typeface="Georgia"/>
                  <a:sym typeface="Georgia"/>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1e63bfc95d6_1_7"/>
          <p:cNvSpPr/>
          <p:nvPr/>
        </p:nvSpPr>
        <p:spPr>
          <a:xfrm>
            <a:off x="0" y="4203625"/>
            <a:ext cx="9144000" cy="2008200"/>
          </a:xfrm>
          <a:prstGeom prst="rect">
            <a:avLst/>
          </a:prstGeom>
          <a:solidFill>
            <a:srgbClr val="C81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g1e63bfc95d6_1_7"/>
          <p:cNvSpPr txBox="1">
            <a:spLocks noGrp="1"/>
          </p:cNvSpPr>
          <p:nvPr>
            <p:ph type="title"/>
          </p:nvPr>
        </p:nvSpPr>
        <p:spPr>
          <a:xfrm>
            <a:off x="628650" y="899651"/>
            <a:ext cx="7886700" cy="986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What is the FYIC?</a:t>
            </a:r>
            <a:endParaRPr/>
          </a:p>
        </p:txBody>
      </p:sp>
      <p:pic>
        <p:nvPicPr>
          <p:cNvPr id="300" name="Google Shape;300;g1e63bfc95d6_1_7"/>
          <p:cNvPicPr preferRelativeResize="0"/>
          <p:nvPr/>
        </p:nvPicPr>
        <p:blipFill rotWithShape="1">
          <a:blip r:embed="rId3">
            <a:alphaModFix/>
          </a:blip>
          <a:srcRect l="1340" r="5558" b="10201"/>
          <a:stretch/>
        </p:blipFill>
        <p:spPr>
          <a:xfrm>
            <a:off x="4349425" y="4203625"/>
            <a:ext cx="4843649" cy="2008200"/>
          </a:xfrm>
          <a:prstGeom prst="rect">
            <a:avLst/>
          </a:prstGeom>
          <a:noFill/>
          <a:ln>
            <a:noFill/>
          </a:ln>
        </p:spPr>
      </p:pic>
      <p:grpSp>
        <p:nvGrpSpPr>
          <p:cNvPr id="301" name="Google Shape;301;g1e63bfc95d6_1_7"/>
          <p:cNvGrpSpPr/>
          <p:nvPr/>
        </p:nvGrpSpPr>
        <p:grpSpPr>
          <a:xfrm>
            <a:off x="80699" y="2145817"/>
            <a:ext cx="8982595" cy="1797724"/>
            <a:chOff x="594488" y="3283519"/>
            <a:chExt cx="5896026" cy="1150175"/>
          </a:xfrm>
        </p:grpSpPr>
        <p:sp>
          <p:nvSpPr>
            <p:cNvPr id="302" name="Google Shape;302;g1e63bfc95d6_1_7"/>
            <p:cNvSpPr/>
            <p:nvPr/>
          </p:nvSpPr>
          <p:spPr>
            <a:xfrm>
              <a:off x="2164963" y="3574481"/>
              <a:ext cx="594300" cy="36900"/>
            </a:xfrm>
            <a:prstGeom prst="roundRect">
              <a:avLst>
                <a:gd name="adj" fmla="val 50000"/>
              </a:avLst>
            </a:prstGeom>
            <a:solidFill>
              <a:srgbClr val="C81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C8102E"/>
                </a:solidFill>
              </a:endParaRPr>
            </a:p>
          </p:txBody>
        </p:sp>
        <p:grpSp>
          <p:nvGrpSpPr>
            <p:cNvPr id="303" name="Google Shape;303;g1e63bfc95d6_1_7"/>
            <p:cNvGrpSpPr/>
            <p:nvPr/>
          </p:nvGrpSpPr>
          <p:grpSpPr>
            <a:xfrm>
              <a:off x="594488" y="3283519"/>
              <a:ext cx="5896026" cy="1150175"/>
              <a:chOff x="594488" y="3283519"/>
              <a:chExt cx="5896026" cy="1150175"/>
            </a:xfrm>
          </p:grpSpPr>
          <p:grpSp>
            <p:nvGrpSpPr>
              <p:cNvPr id="304" name="Google Shape;304;g1e63bfc95d6_1_7"/>
              <p:cNvGrpSpPr/>
              <p:nvPr/>
            </p:nvGrpSpPr>
            <p:grpSpPr>
              <a:xfrm>
                <a:off x="594488" y="3283519"/>
                <a:ext cx="1709100" cy="1150175"/>
                <a:chOff x="594488" y="1957150"/>
                <a:chExt cx="1709100" cy="1150175"/>
              </a:xfrm>
            </p:grpSpPr>
            <p:sp>
              <p:nvSpPr>
                <p:cNvPr id="305" name="Google Shape;305;g1e63bfc95d6_1_7"/>
                <p:cNvSpPr/>
                <p:nvPr/>
              </p:nvSpPr>
              <p:spPr>
                <a:xfrm>
                  <a:off x="1151886" y="1957150"/>
                  <a:ext cx="594300" cy="594300"/>
                </a:xfrm>
                <a:prstGeom prst="ellipse">
                  <a:avLst/>
                </a:prstGeom>
                <a:noFill/>
                <a:ln w="38100" cap="flat" cmpd="sng">
                  <a:solidFill>
                    <a:srgbClr val="C810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C8102E"/>
                    </a:solidFill>
                  </a:endParaRPr>
                </a:p>
              </p:txBody>
            </p:sp>
            <p:sp>
              <p:nvSpPr>
                <p:cNvPr id="306" name="Google Shape;306;g1e63bfc95d6_1_7"/>
                <p:cNvSpPr txBox="1"/>
                <p:nvPr/>
              </p:nvSpPr>
              <p:spPr>
                <a:xfrm>
                  <a:off x="1230636" y="2118324"/>
                  <a:ext cx="436800" cy="321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700" b="1">
                      <a:solidFill>
                        <a:srgbClr val="C8102E"/>
                      </a:solidFill>
                      <a:latin typeface="Roboto"/>
                      <a:ea typeface="Roboto"/>
                      <a:cs typeface="Roboto"/>
                      <a:sym typeface="Roboto"/>
                    </a:rPr>
                    <a:t>10</a:t>
                  </a:r>
                  <a:endParaRPr sz="1100" b="1">
                    <a:solidFill>
                      <a:srgbClr val="C8102E"/>
                    </a:solidFill>
                    <a:latin typeface="Roboto"/>
                    <a:ea typeface="Roboto"/>
                    <a:cs typeface="Roboto"/>
                    <a:sym typeface="Roboto"/>
                  </a:endParaRPr>
                </a:p>
                <a:p>
                  <a:pPr marL="0" lvl="0" indent="0" algn="ctr" rtl="0">
                    <a:lnSpc>
                      <a:spcPct val="100000"/>
                    </a:lnSpc>
                    <a:spcBef>
                      <a:spcPts val="0"/>
                    </a:spcBef>
                    <a:spcAft>
                      <a:spcPts val="0"/>
                    </a:spcAft>
                    <a:buNone/>
                  </a:pPr>
                  <a:r>
                    <a:rPr lang="en-US" sz="1100" b="1">
                      <a:solidFill>
                        <a:srgbClr val="C8102E"/>
                      </a:solidFill>
                      <a:latin typeface="Roboto"/>
                      <a:ea typeface="Roboto"/>
                      <a:cs typeface="Roboto"/>
                      <a:sym typeface="Roboto"/>
                    </a:rPr>
                    <a:t>weeks</a:t>
                  </a:r>
                  <a:endParaRPr sz="1100" b="1">
                    <a:solidFill>
                      <a:srgbClr val="C8102E"/>
                    </a:solidFill>
                    <a:latin typeface="Roboto"/>
                    <a:ea typeface="Roboto"/>
                    <a:cs typeface="Roboto"/>
                    <a:sym typeface="Roboto"/>
                  </a:endParaRPr>
                </a:p>
              </p:txBody>
            </p:sp>
            <p:sp>
              <p:nvSpPr>
                <p:cNvPr id="307" name="Google Shape;307;g1e63bfc95d6_1_7"/>
                <p:cNvSpPr txBox="1"/>
                <p:nvPr/>
              </p:nvSpPr>
              <p:spPr>
                <a:xfrm>
                  <a:off x="594488" y="2660925"/>
                  <a:ext cx="1709100" cy="446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500" b="1">
                      <a:solidFill>
                        <a:srgbClr val="C8102E"/>
                      </a:solidFill>
                      <a:latin typeface="Georgia"/>
                      <a:ea typeface="Georgia"/>
                      <a:cs typeface="Georgia"/>
                      <a:sym typeface="Georgia"/>
                    </a:rPr>
                    <a:t>Learning</a:t>
                  </a:r>
                  <a:endParaRPr sz="1500" b="1">
                    <a:solidFill>
                      <a:srgbClr val="C8102E"/>
                    </a:solidFill>
                    <a:latin typeface="Georgia"/>
                    <a:ea typeface="Georgia"/>
                    <a:cs typeface="Georgia"/>
                    <a:sym typeface="Georgia"/>
                  </a:endParaRPr>
                </a:p>
              </p:txBody>
            </p:sp>
          </p:grpSp>
          <p:grpSp>
            <p:nvGrpSpPr>
              <p:cNvPr id="308" name="Google Shape;308;g1e63bfc95d6_1_7"/>
              <p:cNvGrpSpPr/>
              <p:nvPr/>
            </p:nvGrpSpPr>
            <p:grpSpPr>
              <a:xfrm>
                <a:off x="2699425" y="3283519"/>
                <a:ext cx="1709100" cy="1150175"/>
                <a:chOff x="2699425" y="1957150"/>
                <a:chExt cx="1709100" cy="1150175"/>
              </a:xfrm>
            </p:grpSpPr>
            <p:sp>
              <p:nvSpPr>
                <p:cNvPr id="309" name="Google Shape;309;g1e63bfc95d6_1_7"/>
                <p:cNvSpPr/>
                <p:nvPr/>
              </p:nvSpPr>
              <p:spPr>
                <a:xfrm>
                  <a:off x="3256823" y="1957150"/>
                  <a:ext cx="594300" cy="594300"/>
                </a:xfrm>
                <a:prstGeom prst="ellipse">
                  <a:avLst/>
                </a:prstGeom>
                <a:noFill/>
                <a:ln w="38100" cap="flat" cmpd="sng">
                  <a:solidFill>
                    <a:srgbClr val="C810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C8102E"/>
                    </a:solidFill>
                  </a:endParaRPr>
                </a:p>
              </p:txBody>
            </p:sp>
            <p:sp>
              <p:nvSpPr>
                <p:cNvPr id="310" name="Google Shape;310;g1e63bfc95d6_1_7"/>
                <p:cNvSpPr txBox="1"/>
                <p:nvPr/>
              </p:nvSpPr>
              <p:spPr>
                <a:xfrm>
                  <a:off x="2699425" y="2660925"/>
                  <a:ext cx="1709100" cy="446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500" b="1">
                      <a:solidFill>
                        <a:srgbClr val="C8102E"/>
                      </a:solidFill>
                      <a:latin typeface="Georgia"/>
                      <a:ea typeface="Georgia"/>
                      <a:cs typeface="Georgia"/>
                      <a:sym typeface="Georgia"/>
                    </a:rPr>
                    <a:t>Application</a:t>
                  </a:r>
                  <a:endParaRPr sz="1500" b="1">
                    <a:solidFill>
                      <a:srgbClr val="C8102E"/>
                    </a:solidFill>
                    <a:latin typeface="Georgia"/>
                    <a:ea typeface="Georgia"/>
                    <a:cs typeface="Georgia"/>
                    <a:sym typeface="Georgia"/>
                  </a:endParaRPr>
                </a:p>
              </p:txBody>
            </p:sp>
          </p:grpSp>
          <p:grpSp>
            <p:nvGrpSpPr>
              <p:cNvPr id="311" name="Google Shape;311;g1e63bfc95d6_1_7"/>
              <p:cNvGrpSpPr/>
              <p:nvPr/>
            </p:nvGrpSpPr>
            <p:grpSpPr>
              <a:xfrm>
                <a:off x="4781413" y="3283519"/>
                <a:ext cx="1709100" cy="1150175"/>
                <a:chOff x="4781413" y="1957150"/>
                <a:chExt cx="1709100" cy="1150175"/>
              </a:xfrm>
            </p:grpSpPr>
            <p:sp>
              <p:nvSpPr>
                <p:cNvPr id="312" name="Google Shape;312;g1e63bfc95d6_1_7"/>
                <p:cNvSpPr/>
                <p:nvPr/>
              </p:nvSpPr>
              <p:spPr>
                <a:xfrm>
                  <a:off x="5338808" y="1957150"/>
                  <a:ext cx="594300" cy="594300"/>
                </a:xfrm>
                <a:prstGeom prst="ellipse">
                  <a:avLst/>
                </a:prstGeom>
                <a:noFill/>
                <a:ln w="38100" cap="flat" cmpd="sng">
                  <a:solidFill>
                    <a:srgbClr val="C810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C8102E"/>
                    </a:solidFill>
                  </a:endParaRPr>
                </a:p>
              </p:txBody>
            </p:sp>
            <p:sp>
              <p:nvSpPr>
                <p:cNvPr id="313" name="Google Shape;313;g1e63bfc95d6_1_7"/>
                <p:cNvSpPr txBox="1"/>
                <p:nvPr/>
              </p:nvSpPr>
              <p:spPr>
                <a:xfrm>
                  <a:off x="4781413" y="2660925"/>
                  <a:ext cx="1709100" cy="446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500" b="1">
                      <a:solidFill>
                        <a:srgbClr val="C8102E"/>
                      </a:solidFill>
                      <a:latin typeface="Georgia"/>
                      <a:ea typeface="Georgia"/>
                      <a:cs typeface="Georgia"/>
                      <a:sym typeface="Georgia"/>
                    </a:rPr>
                    <a:t>Client Challenge</a:t>
                  </a:r>
                  <a:endParaRPr sz="1500" b="1">
                    <a:solidFill>
                      <a:srgbClr val="C8102E"/>
                    </a:solidFill>
                    <a:latin typeface="Georgia"/>
                    <a:ea typeface="Georgia"/>
                    <a:cs typeface="Georgia"/>
                    <a:sym typeface="Georgia"/>
                  </a:endParaRPr>
                </a:p>
              </p:txBody>
            </p:sp>
            <p:sp>
              <p:nvSpPr>
                <p:cNvPr id="314" name="Google Shape;314;g1e63bfc95d6_1_7"/>
                <p:cNvSpPr txBox="1"/>
                <p:nvPr/>
              </p:nvSpPr>
              <p:spPr>
                <a:xfrm>
                  <a:off x="5417558"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sz="1700" b="1">
                      <a:solidFill>
                        <a:srgbClr val="C8102E"/>
                      </a:solidFill>
                      <a:latin typeface="Roboto"/>
                      <a:ea typeface="Roboto"/>
                      <a:cs typeface="Roboto"/>
                      <a:sym typeface="Roboto"/>
                    </a:rPr>
                    <a:t>Final</a:t>
                  </a:r>
                  <a:endParaRPr sz="1700" b="1">
                    <a:solidFill>
                      <a:srgbClr val="C8102E"/>
                    </a:solidFill>
                    <a:latin typeface="Roboto"/>
                    <a:ea typeface="Roboto"/>
                    <a:cs typeface="Roboto"/>
                    <a:sym typeface="Roboto"/>
                  </a:endParaRPr>
                </a:p>
              </p:txBody>
            </p:sp>
          </p:grpSp>
        </p:grpSp>
        <p:sp>
          <p:nvSpPr>
            <p:cNvPr id="315" name="Google Shape;315;g1e63bfc95d6_1_7"/>
            <p:cNvSpPr/>
            <p:nvPr/>
          </p:nvSpPr>
          <p:spPr>
            <a:xfrm>
              <a:off x="4337175" y="3574481"/>
              <a:ext cx="594300" cy="36900"/>
            </a:xfrm>
            <a:prstGeom prst="roundRect">
              <a:avLst>
                <a:gd name="adj" fmla="val 50000"/>
              </a:avLst>
            </a:prstGeom>
            <a:solidFill>
              <a:srgbClr val="C81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C8102E"/>
                </a:solidFill>
              </a:endParaRPr>
            </a:p>
          </p:txBody>
        </p:sp>
      </p:grpSp>
      <p:sp>
        <p:nvSpPr>
          <p:cNvPr id="316" name="Google Shape;316;g1e63bfc95d6_1_7"/>
          <p:cNvSpPr txBox="1"/>
          <p:nvPr/>
        </p:nvSpPr>
        <p:spPr>
          <a:xfrm>
            <a:off x="4239296" y="2374883"/>
            <a:ext cx="665400" cy="501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700" b="1">
                <a:solidFill>
                  <a:srgbClr val="C8102E"/>
                </a:solidFill>
                <a:latin typeface="Roboto"/>
                <a:ea typeface="Roboto"/>
                <a:cs typeface="Roboto"/>
                <a:sym typeface="Roboto"/>
              </a:rPr>
              <a:t>5</a:t>
            </a:r>
            <a:endParaRPr sz="1100" b="1">
              <a:solidFill>
                <a:srgbClr val="C8102E"/>
              </a:solidFill>
              <a:latin typeface="Roboto"/>
              <a:ea typeface="Roboto"/>
              <a:cs typeface="Roboto"/>
              <a:sym typeface="Roboto"/>
            </a:endParaRPr>
          </a:p>
          <a:p>
            <a:pPr marL="0" lvl="0" indent="0" algn="ctr" rtl="0">
              <a:lnSpc>
                <a:spcPct val="100000"/>
              </a:lnSpc>
              <a:spcBef>
                <a:spcPts val="0"/>
              </a:spcBef>
              <a:spcAft>
                <a:spcPts val="0"/>
              </a:spcAft>
              <a:buNone/>
            </a:pPr>
            <a:r>
              <a:rPr lang="en-US" sz="1100" b="1">
                <a:solidFill>
                  <a:srgbClr val="C8102E"/>
                </a:solidFill>
                <a:latin typeface="Roboto"/>
                <a:ea typeface="Roboto"/>
                <a:cs typeface="Roboto"/>
                <a:sym typeface="Roboto"/>
              </a:rPr>
              <a:t>weeks</a:t>
            </a:r>
            <a:endParaRPr sz="1100" b="1">
              <a:solidFill>
                <a:srgbClr val="C8102E"/>
              </a:solidFill>
              <a:latin typeface="Roboto"/>
              <a:ea typeface="Roboto"/>
              <a:cs typeface="Roboto"/>
              <a:sym typeface="Roboto"/>
            </a:endParaRPr>
          </a:p>
        </p:txBody>
      </p:sp>
      <p:pic>
        <p:nvPicPr>
          <p:cNvPr id="317" name="Google Shape;317;g1e63bfc95d6_1_7"/>
          <p:cNvPicPr preferRelativeResize="0"/>
          <p:nvPr/>
        </p:nvPicPr>
        <p:blipFill rotWithShape="1">
          <a:blip r:embed="rId4">
            <a:alphaModFix/>
          </a:blip>
          <a:srcRect/>
          <a:stretch/>
        </p:blipFill>
        <p:spPr>
          <a:xfrm>
            <a:off x="0" y="4203625"/>
            <a:ext cx="4349425" cy="2008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107a57bd039_0_242"/>
          <p:cNvSpPr txBox="1">
            <a:spLocks noGrp="1"/>
          </p:cNvSpPr>
          <p:nvPr>
            <p:ph type="body" idx="1"/>
          </p:nvPr>
        </p:nvSpPr>
        <p:spPr>
          <a:xfrm>
            <a:off x="279201" y="2823052"/>
            <a:ext cx="8585700" cy="1212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8102E"/>
              </a:buClr>
              <a:buSzPts val="3600"/>
              <a:buNone/>
            </a:pPr>
            <a:r>
              <a:rPr lang="en-US" sz="3600">
                <a:solidFill>
                  <a:srgbClr val="C8102E"/>
                </a:solidFill>
              </a:rPr>
              <a:t>Faculty and Undergraduate Teaching</a:t>
            </a:r>
            <a:endParaRPr/>
          </a:p>
        </p:txBody>
      </p:sp>
      <p:sp>
        <p:nvSpPr>
          <p:cNvPr id="323" name="Google Shape;323;g107a57bd039_0_242"/>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01AC7F-1000-49C0-93F3-2D03E83B15D3}"/>
              </a:ext>
            </a:extLst>
          </p:cNvPr>
          <p:cNvSpPr>
            <a:spLocks noGrp="1"/>
          </p:cNvSpPr>
          <p:nvPr>
            <p:ph type="body" idx="1"/>
          </p:nvPr>
        </p:nvSpPr>
        <p:spPr>
          <a:xfrm>
            <a:off x="628650" y="2188534"/>
            <a:ext cx="7886700" cy="4401736"/>
          </a:xfrm>
        </p:spPr>
        <p:txBody>
          <a:bodyPr/>
          <a:lstStyle/>
          <a:p>
            <a:r>
              <a:rPr lang="en-US" dirty="0"/>
              <a:t>Interactive class sessions</a:t>
            </a:r>
          </a:p>
          <a:p>
            <a:r>
              <a:rPr lang="en-US" dirty="0"/>
              <a:t>Multiple measures of evaluation (15+ auto-graded assignments, 3+ exams, final project, non-graded (class) assignments)</a:t>
            </a:r>
          </a:p>
          <a:p>
            <a:r>
              <a:rPr lang="en-US" dirty="0"/>
              <a:t>Industry examples</a:t>
            </a:r>
          </a:p>
          <a:p>
            <a:pPr lvl="1"/>
            <a:r>
              <a:rPr lang="en-US" dirty="0"/>
              <a:t>Show position advertisements for skills</a:t>
            </a:r>
          </a:p>
          <a:p>
            <a:pPr lvl="1"/>
            <a:r>
              <a:rPr lang="en-US" dirty="0"/>
              <a:t>Industry data (when possible)</a:t>
            </a:r>
          </a:p>
          <a:p>
            <a:pPr lvl="1"/>
            <a:r>
              <a:rPr lang="en-US" dirty="0"/>
              <a:t>1-2 industry speakers per semester</a:t>
            </a:r>
          </a:p>
          <a:p>
            <a:r>
              <a:rPr lang="en-US" dirty="0"/>
              <a:t>See </a:t>
            </a:r>
            <a:r>
              <a:rPr lang="en-US" dirty="0">
                <a:hlinkClick r:id="rId2"/>
              </a:rPr>
              <a:t>data visualization </a:t>
            </a:r>
            <a:r>
              <a:rPr lang="en-US" dirty="0"/>
              <a:t>and </a:t>
            </a:r>
            <a:r>
              <a:rPr lang="en-US" dirty="0">
                <a:hlinkClick r:id="rId3"/>
              </a:rPr>
              <a:t>forecasting</a:t>
            </a:r>
            <a:r>
              <a:rPr lang="en-US" dirty="0"/>
              <a:t> teaching materials</a:t>
            </a:r>
          </a:p>
        </p:txBody>
      </p:sp>
      <p:sp>
        <p:nvSpPr>
          <p:cNvPr id="3" name="Title 2">
            <a:extLst>
              <a:ext uri="{FF2B5EF4-FFF2-40B4-BE49-F238E27FC236}">
                <a16:creationId xmlns:a16="http://schemas.microsoft.com/office/drawing/2014/main" id="{F44A2657-4AD1-473E-AD25-64885DA6B06D}"/>
              </a:ext>
            </a:extLst>
          </p:cNvPr>
          <p:cNvSpPr>
            <a:spLocks noGrp="1"/>
          </p:cNvSpPr>
          <p:nvPr>
            <p:ph type="title"/>
          </p:nvPr>
        </p:nvSpPr>
        <p:spPr/>
        <p:txBody>
          <a:bodyPr/>
          <a:lstStyle/>
          <a:p>
            <a:r>
              <a:rPr lang="en-US" dirty="0"/>
              <a:t>My Teaching Philosophy</a:t>
            </a:r>
          </a:p>
        </p:txBody>
      </p:sp>
    </p:spTree>
    <p:extLst>
      <p:ext uri="{BB962C8B-B14F-4D97-AF65-F5344CB8AC3E}">
        <p14:creationId xmlns:p14="http://schemas.microsoft.com/office/powerpoint/2010/main" val="179367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21446868e1f_0_59"/>
          <p:cNvSpPr txBox="1">
            <a:spLocks noGrp="1"/>
          </p:cNvSpPr>
          <p:nvPr>
            <p:ph type="title"/>
          </p:nvPr>
        </p:nvSpPr>
        <p:spPr>
          <a:xfrm>
            <a:off x="623888" y="2086661"/>
            <a:ext cx="7886700" cy="1304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458" name="Google Shape;458;g21446868e1f_0_59"/>
          <p:cNvSpPr txBox="1">
            <a:spLocks noGrp="1"/>
          </p:cNvSpPr>
          <p:nvPr>
            <p:ph type="body" idx="1"/>
          </p:nvPr>
        </p:nvSpPr>
        <p:spPr>
          <a:xfrm>
            <a:off x="623888" y="3846740"/>
            <a:ext cx="7886700" cy="15720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endParaRPr/>
          </a:p>
        </p:txBody>
      </p:sp>
      <p:pic>
        <p:nvPicPr>
          <p:cNvPr id="459" name="Google Shape;459;g21446868e1f_0_59"/>
          <p:cNvPicPr preferRelativeResize="0"/>
          <p:nvPr/>
        </p:nvPicPr>
        <p:blipFill>
          <a:blip r:embed="rId3">
            <a:alphaModFix/>
          </a:blip>
          <a:stretch>
            <a:fillRect/>
          </a:stretch>
        </p:blipFill>
        <p:spPr>
          <a:xfrm>
            <a:off x="-99700" y="1341175"/>
            <a:ext cx="9336775" cy="4865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21446868e1f_0_38"/>
          <p:cNvSpPr txBox="1">
            <a:spLocks noGrp="1"/>
          </p:cNvSpPr>
          <p:nvPr>
            <p:ph type="title"/>
          </p:nvPr>
        </p:nvSpPr>
        <p:spPr>
          <a:xfrm>
            <a:off x="623888" y="2086661"/>
            <a:ext cx="7886700" cy="1304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466" name="Google Shape;466;g21446868e1f_0_38"/>
          <p:cNvSpPr txBox="1">
            <a:spLocks noGrp="1"/>
          </p:cNvSpPr>
          <p:nvPr>
            <p:ph type="body" idx="1"/>
          </p:nvPr>
        </p:nvSpPr>
        <p:spPr>
          <a:xfrm>
            <a:off x="623888" y="3846740"/>
            <a:ext cx="7886700" cy="15720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endParaRPr/>
          </a:p>
        </p:txBody>
      </p:sp>
      <p:pic>
        <p:nvPicPr>
          <p:cNvPr id="467" name="Google Shape;467;g21446868e1f_0_38"/>
          <p:cNvPicPr preferRelativeResize="0"/>
          <p:nvPr/>
        </p:nvPicPr>
        <p:blipFill>
          <a:blip r:embed="rId3">
            <a:alphaModFix/>
          </a:blip>
          <a:stretch>
            <a:fillRect/>
          </a:stretch>
        </p:blipFill>
        <p:spPr>
          <a:xfrm>
            <a:off x="-76200" y="1079025"/>
            <a:ext cx="9410774" cy="5293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g21446868e1f_0_45"/>
          <p:cNvSpPr txBox="1">
            <a:spLocks noGrp="1"/>
          </p:cNvSpPr>
          <p:nvPr>
            <p:ph type="title"/>
          </p:nvPr>
        </p:nvSpPr>
        <p:spPr>
          <a:xfrm>
            <a:off x="623888" y="2086661"/>
            <a:ext cx="7886700" cy="1304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474" name="Google Shape;474;g21446868e1f_0_45"/>
          <p:cNvSpPr txBox="1">
            <a:spLocks noGrp="1"/>
          </p:cNvSpPr>
          <p:nvPr>
            <p:ph type="body" idx="1"/>
          </p:nvPr>
        </p:nvSpPr>
        <p:spPr>
          <a:xfrm>
            <a:off x="623888" y="3846740"/>
            <a:ext cx="7886700" cy="15720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endParaRPr/>
          </a:p>
        </p:txBody>
      </p:sp>
      <p:pic>
        <p:nvPicPr>
          <p:cNvPr id="475" name="Google Shape;475;g21446868e1f_0_45"/>
          <p:cNvPicPr preferRelativeResize="0"/>
          <p:nvPr/>
        </p:nvPicPr>
        <p:blipFill>
          <a:blip r:embed="rId3">
            <a:alphaModFix/>
          </a:blip>
          <a:stretch>
            <a:fillRect/>
          </a:stretch>
        </p:blipFill>
        <p:spPr>
          <a:xfrm>
            <a:off x="-33150" y="1083675"/>
            <a:ext cx="9589926" cy="53943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7B203-49D8-4122-B59C-6D614EE7598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8C32DF9-1094-430C-AE4D-FAF31D3A999B}"/>
              </a:ext>
            </a:extLst>
          </p:cNvPr>
          <p:cNvSpPr>
            <a:spLocks noGrp="1"/>
          </p:cNvSpPr>
          <p:nvPr>
            <p:ph type="body" idx="1"/>
          </p:nvPr>
        </p:nvSpPr>
        <p:spPr/>
        <p:txBody>
          <a:bodyPr/>
          <a:lstStyle/>
          <a:p>
            <a:endParaRPr lang="en-US"/>
          </a:p>
        </p:txBody>
      </p:sp>
      <p:pic>
        <p:nvPicPr>
          <p:cNvPr id="5" name="Picture 4">
            <a:hlinkClick r:id="rId2"/>
            <a:extLst>
              <a:ext uri="{FF2B5EF4-FFF2-40B4-BE49-F238E27FC236}">
                <a16:creationId xmlns:a16="http://schemas.microsoft.com/office/drawing/2014/main" id="{CACBCF64-2A47-4466-8C90-36C0D857F668}"/>
              </a:ext>
            </a:extLst>
          </p:cNvPr>
          <p:cNvPicPr>
            <a:picLocks noChangeAspect="1"/>
          </p:cNvPicPr>
          <p:nvPr/>
        </p:nvPicPr>
        <p:blipFill>
          <a:blip r:embed="rId3"/>
          <a:stretch>
            <a:fillRect/>
          </a:stretch>
        </p:blipFill>
        <p:spPr>
          <a:xfrm>
            <a:off x="1169053" y="1295400"/>
            <a:ext cx="7010400" cy="5257800"/>
          </a:xfrm>
          <a:prstGeom prst="rect">
            <a:avLst/>
          </a:prstGeom>
        </p:spPr>
      </p:pic>
    </p:spTree>
    <p:extLst>
      <p:ext uri="{BB962C8B-B14F-4D97-AF65-F5344CB8AC3E}">
        <p14:creationId xmlns:p14="http://schemas.microsoft.com/office/powerpoint/2010/main" val="829935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g21446868e1f_0_52"/>
          <p:cNvSpPr txBox="1">
            <a:spLocks noGrp="1"/>
          </p:cNvSpPr>
          <p:nvPr>
            <p:ph type="title"/>
          </p:nvPr>
        </p:nvSpPr>
        <p:spPr>
          <a:xfrm>
            <a:off x="623888" y="2086661"/>
            <a:ext cx="7886700" cy="1304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482" name="Google Shape;482;g21446868e1f_0_52"/>
          <p:cNvSpPr txBox="1">
            <a:spLocks noGrp="1"/>
          </p:cNvSpPr>
          <p:nvPr>
            <p:ph type="body" idx="1"/>
          </p:nvPr>
        </p:nvSpPr>
        <p:spPr>
          <a:xfrm>
            <a:off x="623888" y="3846740"/>
            <a:ext cx="7886700" cy="15720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endParaRPr/>
          </a:p>
        </p:txBody>
      </p:sp>
      <p:pic>
        <p:nvPicPr>
          <p:cNvPr id="483" name="Google Shape;483;g21446868e1f_0_52"/>
          <p:cNvPicPr preferRelativeResize="0"/>
          <p:nvPr/>
        </p:nvPicPr>
        <p:blipFill>
          <a:blip r:embed="rId3">
            <a:alphaModFix/>
          </a:blip>
          <a:stretch>
            <a:fillRect/>
          </a:stretch>
        </p:blipFill>
        <p:spPr>
          <a:xfrm>
            <a:off x="0" y="1094725"/>
            <a:ext cx="9144000" cy="514347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1e8d3440565_0_565"/>
          <p:cNvSpPr txBox="1">
            <a:spLocks noGrp="1"/>
          </p:cNvSpPr>
          <p:nvPr>
            <p:ph type="title"/>
          </p:nvPr>
        </p:nvSpPr>
        <p:spPr>
          <a:xfrm>
            <a:off x="623888" y="787057"/>
            <a:ext cx="7886700" cy="1304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8102E"/>
              </a:buClr>
              <a:buSzPts val="3600"/>
              <a:buFont typeface="Arial"/>
              <a:buNone/>
            </a:pPr>
            <a:r>
              <a:rPr lang="en-US">
                <a:latin typeface="Arial"/>
                <a:ea typeface="Arial"/>
                <a:cs typeface="Arial"/>
                <a:sym typeface="Arial"/>
              </a:rPr>
              <a:t>Undergraduate Teaching</a:t>
            </a:r>
            <a:endParaRPr>
              <a:latin typeface="Arial"/>
              <a:ea typeface="Arial"/>
              <a:cs typeface="Arial"/>
              <a:sym typeface="Arial"/>
            </a:endParaRPr>
          </a:p>
        </p:txBody>
      </p:sp>
      <p:sp>
        <p:nvSpPr>
          <p:cNvPr id="489" name="Google Shape;489;g1e8d3440565_0_565"/>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sp>
        <p:nvSpPr>
          <p:cNvPr id="490" name="Google Shape;490;g1e8d3440565_0_565"/>
          <p:cNvSpPr/>
          <p:nvPr/>
        </p:nvSpPr>
        <p:spPr>
          <a:xfrm>
            <a:off x="318619" y="1904954"/>
            <a:ext cx="7944000" cy="6720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Clr>
                <a:srgbClr val="000000"/>
              </a:buClr>
              <a:buSzPts val="1800"/>
              <a:buFont typeface="Arial"/>
              <a:buNone/>
            </a:pPr>
            <a:endParaRPr sz="1800" b="0" i="0" u="none" strike="noStrike" cap="small">
              <a:solidFill>
                <a:srgbClr val="7F7F7F"/>
              </a:solidFill>
              <a:latin typeface="Arial"/>
              <a:ea typeface="Arial"/>
              <a:cs typeface="Arial"/>
              <a:sym typeface="Arial"/>
            </a:endParaRPr>
          </a:p>
          <a:p>
            <a:pPr marL="0" marR="0" lvl="0" indent="0" algn="l" rtl="0">
              <a:lnSpc>
                <a:spcPct val="107000"/>
              </a:lnSpc>
              <a:spcBef>
                <a:spcPts val="0"/>
              </a:spcBef>
              <a:spcAft>
                <a:spcPts val="0"/>
              </a:spcAft>
              <a:buClr>
                <a:srgbClr val="000000"/>
              </a:buClr>
              <a:buSzPts val="1800"/>
              <a:buFont typeface="Arial"/>
              <a:buNone/>
            </a:pPr>
            <a:endParaRPr sz="1800" b="0" i="0" u="none" strike="noStrike" cap="small">
              <a:solidFill>
                <a:srgbClr val="7F7F7F"/>
              </a:solidFill>
              <a:latin typeface="Arial"/>
              <a:ea typeface="Arial"/>
              <a:cs typeface="Arial"/>
              <a:sym typeface="Arial"/>
            </a:endParaRPr>
          </a:p>
        </p:txBody>
      </p:sp>
      <p:sp>
        <p:nvSpPr>
          <p:cNvPr id="491" name="Google Shape;491;g1e8d3440565_0_565"/>
          <p:cNvSpPr txBox="1"/>
          <p:nvPr/>
        </p:nvSpPr>
        <p:spPr>
          <a:xfrm>
            <a:off x="452438" y="1684430"/>
            <a:ext cx="8229600" cy="4526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000"/>
              <a:buFont typeface="Arial"/>
              <a:buNone/>
            </a:pPr>
            <a:endParaRPr sz="2000" b="1">
              <a:solidFill>
                <a:schemeClr val="dk1"/>
              </a:solidFill>
            </a:endParaRPr>
          </a:p>
          <a:p>
            <a:pPr marL="0" marR="0" lvl="0" indent="0" algn="ctr" rtl="0">
              <a:lnSpc>
                <a:spcPct val="9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Ranked #3 </a:t>
            </a:r>
            <a:r>
              <a:rPr lang="en-US" sz="2000" i="0" u="none" strike="noStrike" cap="none">
                <a:solidFill>
                  <a:schemeClr val="dk1"/>
                </a:solidFill>
              </a:rPr>
              <a:t>Among Public Universities for Quality of Teaching</a:t>
            </a:r>
            <a:br>
              <a:rPr lang="en-US" sz="2000" b="1" i="0" u="none" strike="noStrike" cap="none">
                <a:solidFill>
                  <a:schemeClr val="dk1"/>
                </a:solidFill>
                <a:latin typeface="Arial"/>
                <a:ea typeface="Arial"/>
                <a:cs typeface="Arial"/>
                <a:sym typeface="Arial"/>
              </a:rPr>
            </a:br>
            <a:r>
              <a:rPr lang="en-US" sz="1100" b="0" i="0" u="none" strike="noStrike" cap="small">
                <a:solidFill>
                  <a:schemeClr val="dk2"/>
                </a:solidFill>
                <a:latin typeface="Arial"/>
                <a:ea typeface="Arial"/>
                <a:cs typeface="Arial"/>
                <a:sym typeface="Arial"/>
              </a:rPr>
              <a:t>(Poets &amp; Quants)</a:t>
            </a:r>
            <a:endParaRPr sz="1100" b="0" i="0" u="none" strike="noStrike" cap="small">
              <a:solidFill>
                <a:schemeClr val="dk2"/>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2000"/>
              <a:buFont typeface="Arial"/>
              <a:buNone/>
            </a:pPr>
            <a:endParaRPr sz="1100" cap="small">
              <a:solidFill>
                <a:schemeClr val="dk2"/>
              </a:solidFill>
            </a:endParaRPr>
          </a:p>
          <a:p>
            <a:pPr marL="0" marR="0" lvl="0" indent="0" algn="ctr" rtl="0">
              <a:lnSpc>
                <a:spcPct val="90000"/>
              </a:lnSpc>
              <a:spcBef>
                <a:spcPts val="0"/>
              </a:spcBef>
              <a:spcAft>
                <a:spcPts val="0"/>
              </a:spcAft>
              <a:buClr>
                <a:schemeClr val="dk1"/>
              </a:buClr>
              <a:buSzPts val="2000"/>
              <a:buFont typeface="Arial"/>
              <a:buNone/>
            </a:pPr>
            <a:endParaRPr sz="1100" cap="small">
              <a:solidFill>
                <a:schemeClr val="dk2"/>
              </a:solidFill>
            </a:endParaRPr>
          </a:p>
          <a:p>
            <a:pPr marL="0" marR="0" lvl="0" indent="0" algn="ctr" rtl="0">
              <a:lnSpc>
                <a:spcPct val="90000"/>
              </a:lnSpc>
              <a:spcBef>
                <a:spcPts val="0"/>
              </a:spcBef>
              <a:spcAft>
                <a:spcPts val="0"/>
              </a:spcAft>
              <a:buClr>
                <a:schemeClr val="dk1"/>
              </a:buClr>
              <a:buSzPts val="2000"/>
              <a:buFont typeface="Arial"/>
              <a:buNone/>
            </a:pPr>
            <a:endParaRPr sz="1100" cap="small">
              <a:solidFill>
                <a:schemeClr val="dk2"/>
              </a:solidFill>
            </a:endParaRPr>
          </a:p>
          <a:p>
            <a:pPr marL="0" marR="0" lvl="0" indent="0" algn="ctr" rtl="0">
              <a:lnSpc>
                <a:spcPct val="90000"/>
              </a:lnSpc>
              <a:spcBef>
                <a:spcPts val="0"/>
              </a:spcBef>
              <a:spcAft>
                <a:spcPts val="0"/>
              </a:spcAft>
              <a:buClr>
                <a:schemeClr val="dk1"/>
              </a:buClr>
              <a:buSzPts val="2000"/>
              <a:buFont typeface="Arial"/>
              <a:buNone/>
            </a:pPr>
            <a:endParaRPr sz="1100" cap="small">
              <a:solidFill>
                <a:schemeClr val="dk2"/>
              </a:solidFill>
            </a:endParaRPr>
          </a:p>
          <a:p>
            <a:pPr marL="0" marR="0" lvl="0" indent="0" algn="ctr" rtl="0">
              <a:lnSpc>
                <a:spcPct val="90000"/>
              </a:lnSpc>
              <a:spcBef>
                <a:spcPts val="0"/>
              </a:spcBef>
              <a:spcAft>
                <a:spcPts val="0"/>
              </a:spcAft>
              <a:buClr>
                <a:schemeClr val="dk1"/>
              </a:buClr>
              <a:buSzPts val="2000"/>
              <a:buFont typeface="Arial"/>
              <a:buNone/>
            </a:pPr>
            <a:endParaRPr sz="1100" cap="small">
              <a:solidFill>
                <a:schemeClr val="dk2"/>
              </a:solidFill>
            </a:endParaRPr>
          </a:p>
          <a:p>
            <a:pPr marL="0" marR="0" lvl="0" indent="0" algn="ctr" rtl="0">
              <a:lnSpc>
                <a:spcPct val="90000"/>
              </a:lnSpc>
              <a:spcBef>
                <a:spcPts val="0"/>
              </a:spcBef>
              <a:spcAft>
                <a:spcPts val="0"/>
              </a:spcAft>
              <a:buClr>
                <a:schemeClr val="dk1"/>
              </a:buClr>
              <a:buSzPts val="2000"/>
              <a:buFont typeface="Arial"/>
              <a:buNone/>
            </a:pPr>
            <a:endParaRPr sz="1100" cap="small">
              <a:solidFill>
                <a:schemeClr val="dk2"/>
              </a:solidFill>
            </a:endParaRPr>
          </a:p>
          <a:p>
            <a:pPr marL="0" marR="0" lvl="0" indent="0" algn="ctr" rtl="0">
              <a:lnSpc>
                <a:spcPct val="90000"/>
              </a:lnSpc>
              <a:spcBef>
                <a:spcPts val="0"/>
              </a:spcBef>
              <a:spcAft>
                <a:spcPts val="0"/>
              </a:spcAft>
              <a:buClr>
                <a:schemeClr val="dk1"/>
              </a:buClr>
              <a:buSzPts val="2000"/>
              <a:buFont typeface="Arial"/>
              <a:buNone/>
            </a:pPr>
            <a:endParaRPr sz="1100" cap="small">
              <a:solidFill>
                <a:schemeClr val="dk2"/>
              </a:solidFill>
            </a:endParaRPr>
          </a:p>
          <a:p>
            <a:pPr marL="0" marR="0" lvl="0" indent="0" algn="ctr" rtl="0">
              <a:lnSpc>
                <a:spcPct val="90000"/>
              </a:lnSpc>
              <a:spcBef>
                <a:spcPts val="0"/>
              </a:spcBef>
              <a:spcAft>
                <a:spcPts val="0"/>
              </a:spcAft>
              <a:buClr>
                <a:schemeClr val="dk1"/>
              </a:buClr>
              <a:buSzPts val="2000"/>
              <a:buFont typeface="Arial"/>
              <a:buNone/>
            </a:pPr>
            <a:endParaRPr sz="1100" cap="small">
              <a:solidFill>
                <a:schemeClr val="dk2"/>
              </a:solidFill>
            </a:endParaRPr>
          </a:p>
          <a:p>
            <a:pPr marL="0" marR="0" lvl="0" indent="0" algn="ctr" rtl="0">
              <a:lnSpc>
                <a:spcPct val="90000"/>
              </a:lnSpc>
              <a:spcBef>
                <a:spcPts val="0"/>
              </a:spcBef>
              <a:spcAft>
                <a:spcPts val="0"/>
              </a:spcAft>
              <a:buClr>
                <a:schemeClr val="dk1"/>
              </a:buClr>
              <a:buSzPts val="2000"/>
              <a:buFont typeface="Arial"/>
              <a:buNone/>
            </a:pPr>
            <a:endParaRPr sz="1100" cap="small">
              <a:solidFill>
                <a:schemeClr val="dk2"/>
              </a:solidFill>
            </a:endParaRPr>
          </a:p>
          <a:p>
            <a:pPr marL="0" marR="0" lvl="0" indent="0" algn="ctr" rtl="0">
              <a:lnSpc>
                <a:spcPct val="90000"/>
              </a:lnSpc>
              <a:spcBef>
                <a:spcPts val="0"/>
              </a:spcBef>
              <a:spcAft>
                <a:spcPts val="0"/>
              </a:spcAft>
              <a:buClr>
                <a:schemeClr val="dk1"/>
              </a:buClr>
              <a:buSzPts val="2000"/>
              <a:buFont typeface="Arial"/>
              <a:buNone/>
            </a:pPr>
            <a:endParaRPr sz="1100" cap="small">
              <a:solidFill>
                <a:schemeClr val="dk2"/>
              </a:solidFill>
            </a:endParaRPr>
          </a:p>
          <a:p>
            <a:pPr marL="0" marR="0" lvl="0" indent="0" algn="ctr" rtl="0">
              <a:lnSpc>
                <a:spcPct val="90000"/>
              </a:lnSpc>
              <a:spcBef>
                <a:spcPts val="0"/>
              </a:spcBef>
              <a:spcAft>
                <a:spcPts val="0"/>
              </a:spcAft>
              <a:buClr>
                <a:schemeClr val="dk1"/>
              </a:buClr>
              <a:buSzPts val="2000"/>
              <a:buFont typeface="Arial"/>
              <a:buNone/>
            </a:pPr>
            <a:endParaRPr sz="1100" cap="small">
              <a:solidFill>
                <a:schemeClr val="dk2"/>
              </a:solidFill>
            </a:endParaRPr>
          </a:p>
          <a:p>
            <a:pPr marL="0" marR="0" lvl="0" indent="0" algn="ctr" rtl="0">
              <a:lnSpc>
                <a:spcPct val="90000"/>
              </a:lnSpc>
              <a:spcBef>
                <a:spcPts val="0"/>
              </a:spcBef>
              <a:spcAft>
                <a:spcPts val="0"/>
              </a:spcAft>
              <a:buClr>
                <a:schemeClr val="dk1"/>
              </a:buClr>
              <a:buSzPts val="2000"/>
              <a:buFont typeface="Arial"/>
              <a:buNone/>
            </a:pPr>
            <a:endParaRPr sz="1100" cap="small">
              <a:solidFill>
                <a:schemeClr val="dk2"/>
              </a:solidFill>
            </a:endParaRPr>
          </a:p>
          <a:p>
            <a:pPr marL="0" marR="0" lvl="0" indent="0" algn="ctr" rtl="0">
              <a:lnSpc>
                <a:spcPct val="90000"/>
              </a:lnSpc>
              <a:spcBef>
                <a:spcPts val="0"/>
              </a:spcBef>
              <a:spcAft>
                <a:spcPts val="0"/>
              </a:spcAft>
              <a:buClr>
                <a:schemeClr val="dk1"/>
              </a:buClr>
              <a:buSzPts val="2000"/>
              <a:buFont typeface="Arial"/>
              <a:buNone/>
            </a:pPr>
            <a:endParaRPr sz="1100" cap="small">
              <a:solidFill>
                <a:schemeClr val="dk2"/>
              </a:solidFill>
            </a:endParaRPr>
          </a:p>
          <a:p>
            <a:pPr marL="0" marR="0" lvl="0" indent="0" algn="ctr" rtl="0">
              <a:lnSpc>
                <a:spcPct val="90000"/>
              </a:lnSpc>
              <a:spcBef>
                <a:spcPts val="0"/>
              </a:spcBef>
              <a:spcAft>
                <a:spcPts val="0"/>
              </a:spcAft>
              <a:buClr>
                <a:schemeClr val="dk1"/>
              </a:buClr>
              <a:buSzPts val="2000"/>
              <a:buFont typeface="Arial"/>
              <a:buNone/>
            </a:pPr>
            <a:endParaRPr sz="1100" cap="small">
              <a:solidFill>
                <a:schemeClr val="dk2"/>
              </a:solidFill>
            </a:endParaRPr>
          </a:p>
          <a:p>
            <a:pPr marL="0" marR="0" lvl="0" indent="0" algn="ctr" rtl="0">
              <a:lnSpc>
                <a:spcPct val="90000"/>
              </a:lnSpc>
              <a:spcBef>
                <a:spcPts val="0"/>
              </a:spcBef>
              <a:spcAft>
                <a:spcPts val="0"/>
              </a:spcAft>
              <a:buClr>
                <a:schemeClr val="dk1"/>
              </a:buClr>
              <a:buSzPts val="2000"/>
              <a:buFont typeface="Arial"/>
              <a:buNone/>
            </a:pPr>
            <a:endParaRPr sz="1100" cap="small">
              <a:solidFill>
                <a:schemeClr val="dk2"/>
              </a:solidFill>
            </a:endParaRPr>
          </a:p>
          <a:p>
            <a:pPr marL="0" marR="0" lvl="0" indent="0" algn="ctr" rtl="0">
              <a:lnSpc>
                <a:spcPct val="90000"/>
              </a:lnSpc>
              <a:spcBef>
                <a:spcPts val="0"/>
              </a:spcBef>
              <a:spcAft>
                <a:spcPts val="0"/>
              </a:spcAft>
              <a:buClr>
                <a:schemeClr val="dk1"/>
              </a:buClr>
              <a:buSzPts val="2000"/>
              <a:buFont typeface="Arial"/>
              <a:buNone/>
            </a:pPr>
            <a:endParaRPr sz="1100" cap="small">
              <a:solidFill>
                <a:schemeClr val="dk2"/>
              </a:solidFill>
            </a:endParaRPr>
          </a:p>
          <a:p>
            <a:pPr marL="0" marR="0" lvl="0" indent="0" algn="ctr" rtl="0">
              <a:lnSpc>
                <a:spcPct val="90000"/>
              </a:lnSpc>
              <a:spcBef>
                <a:spcPts val="0"/>
              </a:spcBef>
              <a:spcAft>
                <a:spcPts val="0"/>
              </a:spcAft>
              <a:buClr>
                <a:schemeClr val="dk1"/>
              </a:buClr>
              <a:buSzPts val="2000"/>
              <a:buFont typeface="Arial"/>
              <a:buNone/>
            </a:pPr>
            <a:endParaRPr sz="1100" cap="small">
              <a:solidFill>
                <a:schemeClr val="dk2"/>
              </a:solidFill>
            </a:endParaRPr>
          </a:p>
          <a:p>
            <a:pPr marL="0" lvl="0" indent="0" algn="ctr" rtl="0">
              <a:lnSpc>
                <a:spcPct val="107000"/>
              </a:lnSpc>
              <a:spcBef>
                <a:spcPts val="0"/>
              </a:spcBef>
              <a:spcAft>
                <a:spcPts val="0"/>
              </a:spcAft>
              <a:buClr>
                <a:schemeClr val="dk1"/>
              </a:buClr>
              <a:buSzPts val="1100"/>
              <a:buFont typeface="Arial"/>
              <a:buNone/>
            </a:pPr>
            <a:endParaRPr sz="2000" cap="small">
              <a:solidFill>
                <a:schemeClr val="dk2"/>
              </a:solidFill>
            </a:endParaRPr>
          </a:p>
        </p:txBody>
      </p:sp>
      <p:pic>
        <p:nvPicPr>
          <p:cNvPr id="492" name="Google Shape;492;g1e8d3440565_0_565"/>
          <p:cNvPicPr preferRelativeResize="0"/>
          <p:nvPr/>
        </p:nvPicPr>
        <p:blipFill rotWithShape="1">
          <a:blip r:embed="rId3">
            <a:alphaModFix/>
          </a:blip>
          <a:srcRect r="-1522" b="2181"/>
          <a:stretch/>
        </p:blipFill>
        <p:spPr>
          <a:xfrm>
            <a:off x="1951288" y="2576950"/>
            <a:ext cx="5338120" cy="3429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2"/>
          <p:cNvSpPr txBox="1">
            <a:spLocks noGrp="1"/>
          </p:cNvSpPr>
          <p:nvPr>
            <p:ph type="title"/>
          </p:nvPr>
        </p:nvSpPr>
        <p:spPr>
          <a:xfrm>
            <a:off x="628650" y="796732"/>
            <a:ext cx="7886700" cy="1304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8102E"/>
              </a:buClr>
              <a:buSzPts val="3600"/>
              <a:buFont typeface="Arial"/>
              <a:buNone/>
            </a:pPr>
            <a:r>
              <a:rPr lang="en-US">
                <a:latin typeface="Arial"/>
                <a:ea typeface="Arial"/>
                <a:cs typeface="Arial"/>
                <a:sym typeface="Arial"/>
              </a:rPr>
              <a:t>Undergraduate Teaching</a:t>
            </a:r>
            <a:endParaRPr>
              <a:latin typeface="Arial"/>
              <a:ea typeface="Arial"/>
              <a:cs typeface="Arial"/>
              <a:sym typeface="Arial"/>
            </a:endParaRPr>
          </a:p>
        </p:txBody>
      </p:sp>
      <p:sp>
        <p:nvSpPr>
          <p:cNvPr id="498" name="Google Shape;498;p12"/>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sp>
        <p:nvSpPr>
          <p:cNvPr id="499" name="Google Shape;499;p12"/>
          <p:cNvSpPr/>
          <p:nvPr/>
        </p:nvSpPr>
        <p:spPr>
          <a:xfrm>
            <a:off x="318619" y="1904954"/>
            <a:ext cx="7944000" cy="6720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Clr>
                <a:srgbClr val="000000"/>
              </a:buClr>
              <a:buSzPts val="1800"/>
              <a:buFont typeface="Arial"/>
              <a:buNone/>
            </a:pPr>
            <a:endParaRPr sz="1800" b="0" i="0" u="none" strike="noStrike" cap="small">
              <a:solidFill>
                <a:srgbClr val="7F7F7F"/>
              </a:solidFill>
              <a:latin typeface="Arial"/>
              <a:ea typeface="Arial"/>
              <a:cs typeface="Arial"/>
              <a:sym typeface="Arial"/>
            </a:endParaRPr>
          </a:p>
          <a:p>
            <a:pPr marL="0" marR="0" lvl="0" indent="0" algn="l" rtl="0">
              <a:lnSpc>
                <a:spcPct val="107000"/>
              </a:lnSpc>
              <a:spcBef>
                <a:spcPts val="0"/>
              </a:spcBef>
              <a:spcAft>
                <a:spcPts val="0"/>
              </a:spcAft>
              <a:buClr>
                <a:srgbClr val="000000"/>
              </a:buClr>
              <a:buSzPts val="1800"/>
              <a:buFont typeface="Arial"/>
              <a:buNone/>
            </a:pPr>
            <a:endParaRPr sz="1800" b="0" i="0" u="none" strike="noStrike" cap="small">
              <a:solidFill>
                <a:srgbClr val="7F7F7F"/>
              </a:solidFill>
              <a:latin typeface="Arial"/>
              <a:ea typeface="Arial"/>
              <a:cs typeface="Arial"/>
              <a:sym typeface="Arial"/>
            </a:endParaRPr>
          </a:p>
        </p:txBody>
      </p:sp>
      <p:sp>
        <p:nvSpPr>
          <p:cNvPr id="500" name="Google Shape;500;p12"/>
          <p:cNvSpPr txBox="1"/>
          <p:nvPr/>
        </p:nvSpPr>
        <p:spPr>
          <a:xfrm>
            <a:off x="457200" y="1684305"/>
            <a:ext cx="8229600" cy="4526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000"/>
              <a:buFont typeface="Arial"/>
              <a:buNone/>
            </a:pPr>
            <a:endParaRPr sz="2000" b="1">
              <a:solidFill>
                <a:schemeClr val="dk1"/>
              </a:solidFill>
            </a:endParaRPr>
          </a:p>
          <a:p>
            <a:pPr marL="0" lvl="0" indent="0" algn="ctr" rtl="0">
              <a:lnSpc>
                <a:spcPct val="107000"/>
              </a:lnSpc>
              <a:spcBef>
                <a:spcPts val="0"/>
              </a:spcBef>
              <a:spcAft>
                <a:spcPts val="0"/>
              </a:spcAft>
              <a:buClr>
                <a:schemeClr val="dk1"/>
              </a:buClr>
              <a:buSzPts val="1100"/>
              <a:buFont typeface="Arial"/>
              <a:buNone/>
            </a:pPr>
            <a:r>
              <a:rPr lang="en-US" sz="2000">
                <a:solidFill>
                  <a:srgbClr val="222222"/>
                </a:solidFill>
                <a:highlight>
                  <a:schemeClr val="lt1"/>
                </a:highlight>
              </a:rPr>
              <a:t>80% of our classes are less than </a:t>
            </a:r>
            <a:r>
              <a:rPr lang="en-US" sz="2000" b="1">
                <a:solidFill>
                  <a:srgbClr val="222222"/>
                </a:solidFill>
                <a:highlight>
                  <a:schemeClr val="lt1"/>
                </a:highlight>
              </a:rPr>
              <a:t>30 students</a:t>
            </a:r>
            <a:endParaRPr sz="2000" cap="small">
              <a:solidFill>
                <a:schemeClr val="dk2"/>
              </a:solidFill>
            </a:endParaRPr>
          </a:p>
        </p:txBody>
      </p:sp>
      <p:pic>
        <p:nvPicPr>
          <p:cNvPr id="501" name="Google Shape;501;p12"/>
          <p:cNvPicPr preferRelativeResize="0"/>
          <p:nvPr/>
        </p:nvPicPr>
        <p:blipFill rotWithShape="1">
          <a:blip r:embed="rId3">
            <a:alphaModFix/>
          </a:blip>
          <a:srcRect/>
          <a:stretch/>
        </p:blipFill>
        <p:spPr>
          <a:xfrm>
            <a:off x="1935378" y="2446675"/>
            <a:ext cx="5273244" cy="34289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g1e63bfc95d6_0_135"/>
          <p:cNvSpPr txBox="1">
            <a:spLocks noGrp="1"/>
          </p:cNvSpPr>
          <p:nvPr>
            <p:ph type="title"/>
          </p:nvPr>
        </p:nvSpPr>
        <p:spPr>
          <a:xfrm>
            <a:off x="628650" y="674738"/>
            <a:ext cx="7886700" cy="7395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8102E"/>
              </a:buClr>
              <a:buSzPts val="3600"/>
              <a:buFont typeface="Arial"/>
              <a:buNone/>
            </a:pPr>
            <a:r>
              <a:rPr lang="en-US">
                <a:latin typeface="Arial"/>
                <a:ea typeface="Arial"/>
                <a:cs typeface="Arial"/>
                <a:sym typeface="Arial"/>
              </a:rPr>
              <a:t>Majors and Co-Majors</a:t>
            </a:r>
            <a:endParaRPr>
              <a:latin typeface="Arial"/>
              <a:ea typeface="Arial"/>
              <a:cs typeface="Arial"/>
              <a:sym typeface="Arial"/>
            </a:endParaRPr>
          </a:p>
        </p:txBody>
      </p:sp>
      <p:sp>
        <p:nvSpPr>
          <p:cNvPr id="507" name="Google Shape;507;g1e63bfc95d6_0_135"/>
          <p:cNvSpPr txBox="1">
            <a:spLocks noGrp="1"/>
          </p:cNvSpPr>
          <p:nvPr>
            <p:ph type="ftr" idx="11"/>
          </p:nvPr>
        </p:nvSpPr>
        <p:spPr>
          <a:xfrm>
            <a:off x="3028950" y="6270095"/>
            <a:ext cx="3086100" cy="27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200" b="1">
                <a:solidFill>
                  <a:srgbClr val="C8102E"/>
                </a:solidFill>
                <a:latin typeface="Montserrat"/>
                <a:ea typeface="Montserrat"/>
                <a:cs typeface="Montserrat"/>
                <a:sym typeface="Montserrat"/>
              </a:rPr>
              <a:t>MIAMIOH.EDU/FSB</a:t>
            </a:r>
            <a:endParaRPr/>
          </a:p>
        </p:txBody>
      </p:sp>
      <p:graphicFrame>
        <p:nvGraphicFramePr>
          <p:cNvPr id="508" name="Google Shape;508;g1e63bfc95d6_0_135"/>
          <p:cNvGraphicFramePr/>
          <p:nvPr/>
        </p:nvGraphicFramePr>
        <p:xfrm>
          <a:off x="264938" y="2148900"/>
          <a:ext cx="8487875" cy="2946025"/>
        </p:xfrm>
        <a:graphic>
          <a:graphicData uri="http://schemas.openxmlformats.org/drawingml/2006/table">
            <a:tbl>
              <a:tblPr>
                <a:noFill/>
                <a:tableStyleId>{97C0C107-D602-4532-8C5E-73C1873FF51A}</a:tableStyleId>
              </a:tblPr>
              <a:tblGrid>
                <a:gridCol w="1697575">
                  <a:extLst>
                    <a:ext uri="{9D8B030D-6E8A-4147-A177-3AD203B41FA5}">
                      <a16:colId xmlns:a16="http://schemas.microsoft.com/office/drawing/2014/main" val="20000"/>
                    </a:ext>
                  </a:extLst>
                </a:gridCol>
                <a:gridCol w="1697575">
                  <a:extLst>
                    <a:ext uri="{9D8B030D-6E8A-4147-A177-3AD203B41FA5}">
                      <a16:colId xmlns:a16="http://schemas.microsoft.com/office/drawing/2014/main" val="20001"/>
                    </a:ext>
                  </a:extLst>
                </a:gridCol>
                <a:gridCol w="1697575">
                  <a:extLst>
                    <a:ext uri="{9D8B030D-6E8A-4147-A177-3AD203B41FA5}">
                      <a16:colId xmlns:a16="http://schemas.microsoft.com/office/drawing/2014/main" val="20002"/>
                    </a:ext>
                  </a:extLst>
                </a:gridCol>
                <a:gridCol w="1697575">
                  <a:extLst>
                    <a:ext uri="{9D8B030D-6E8A-4147-A177-3AD203B41FA5}">
                      <a16:colId xmlns:a16="http://schemas.microsoft.com/office/drawing/2014/main" val="20003"/>
                    </a:ext>
                  </a:extLst>
                </a:gridCol>
                <a:gridCol w="1697575">
                  <a:extLst>
                    <a:ext uri="{9D8B030D-6E8A-4147-A177-3AD203B41FA5}">
                      <a16:colId xmlns:a16="http://schemas.microsoft.com/office/drawing/2014/main" val="20004"/>
                    </a:ext>
                  </a:extLst>
                </a:gridCol>
              </a:tblGrid>
              <a:tr h="1509900">
                <a:tc>
                  <a:txBody>
                    <a:bodyPr/>
                    <a:lstStyle/>
                    <a:p>
                      <a:pPr marL="0" lvl="0" indent="0" algn="ctr" rtl="0">
                        <a:lnSpc>
                          <a:spcPct val="90000"/>
                        </a:lnSpc>
                        <a:spcBef>
                          <a:spcPts val="1100"/>
                        </a:spcBef>
                        <a:spcAft>
                          <a:spcPts val="0"/>
                        </a:spcAft>
                        <a:buClr>
                          <a:schemeClr val="dk1"/>
                        </a:buClr>
                        <a:buSzPts val="1100"/>
                        <a:buFont typeface="Arial"/>
                        <a:buNone/>
                      </a:pPr>
                      <a:r>
                        <a:rPr lang="en-US" sz="1500">
                          <a:solidFill>
                            <a:schemeClr val="dk1"/>
                          </a:solidFill>
                        </a:rPr>
                        <a:t>Accountancy </a:t>
                      </a:r>
                      <a:endParaRPr sz="1500">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90000"/>
                        </a:lnSpc>
                        <a:spcBef>
                          <a:spcPts val="1100"/>
                        </a:spcBef>
                        <a:spcAft>
                          <a:spcPts val="0"/>
                        </a:spcAft>
                        <a:buClr>
                          <a:schemeClr val="dk1"/>
                        </a:buClr>
                        <a:buSzPts val="1100"/>
                        <a:buFont typeface="Arial"/>
                        <a:buNone/>
                      </a:pPr>
                      <a:r>
                        <a:rPr lang="en-US" sz="1500">
                          <a:solidFill>
                            <a:schemeClr val="dk1"/>
                          </a:solidFill>
                        </a:rPr>
                        <a:t>Business Analytics </a:t>
                      </a:r>
                      <a:endParaRPr sz="1500">
                        <a:solidFill>
                          <a:schemeClr val="dk1"/>
                        </a:solidFill>
                      </a:endParaRPr>
                    </a:p>
                    <a:p>
                      <a:pPr marL="0" lvl="0" indent="0" algn="ctr" rtl="0">
                        <a:lnSpc>
                          <a:spcPct val="90000"/>
                        </a:lnSpc>
                        <a:spcBef>
                          <a:spcPts val="1100"/>
                        </a:spcBef>
                        <a:spcAft>
                          <a:spcPts val="0"/>
                        </a:spcAft>
                        <a:buClr>
                          <a:schemeClr val="dk1"/>
                        </a:buClr>
                        <a:buSzPts val="1100"/>
                        <a:buFont typeface="Arial"/>
                        <a:buNone/>
                      </a:pPr>
                      <a:r>
                        <a:rPr lang="en-US" sz="1200">
                          <a:solidFill>
                            <a:schemeClr val="dk1"/>
                          </a:solidFill>
                        </a:rPr>
                        <a:t>(Major &amp; Co-Major)</a:t>
                      </a:r>
                      <a:endParaRPr sz="1200">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90000"/>
                        </a:lnSpc>
                        <a:spcBef>
                          <a:spcPts val="1100"/>
                        </a:spcBef>
                        <a:spcAft>
                          <a:spcPts val="0"/>
                        </a:spcAft>
                        <a:buClr>
                          <a:schemeClr val="dk1"/>
                        </a:buClr>
                        <a:buSzPts val="1100"/>
                        <a:buFont typeface="Arial"/>
                        <a:buNone/>
                      </a:pPr>
                      <a:r>
                        <a:rPr lang="en-US" sz="1500">
                          <a:solidFill>
                            <a:schemeClr val="dk1"/>
                          </a:solidFill>
                        </a:rPr>
                        <a:t>Business Economics </a:t>
                      </a:r>
                      <a:endParaRPr sz="1500"/>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90000"/>
                        </a:lnSpc>
                        <a:spcBef>
                          <a:spcPts val="1100"/>
                        </a:spcBef>
                        <a:spcAft>
                          <a:spcPts val="0"/>
                        </a:spcAft>
                        <a:buNone/>
                      </a:pPr>
                      <a:r>
                        <a:rPr lang="en-US" sz="1500">
                          <a:solidFill>
                            <a:schemeClr val="dk1"/>
                          </a:solidFill>
                        </a:rPr>
                        <a:t>Entrepreneurship</a:t>
                      </a:r>
                      <a:endParaRPr sz="1500">
                        <a:solidFill>
                          <a:schemeClr val="dk1"/>
                        </a:solidFill>
                      </a:endParaRPr>
                    </a:p>
                    <a:p>
                      <a:pPr marL="0" lvl="0" indent="0" algn="ctr" rtl="0">
                        <a:lnSpc>
                          <a:spcPct val="90000"/>
                        </a:lnSpc>
                        <a:spcBef>
                          <a:spcPts val="1100"/>
                        </a:spcBef>
                        <a:spcAft>
                          <a:spcPts val="0"/>
                        </a:spcAft>
                        <a:buClr>
                          <a:schemeClr val="dk1"/>
                        </a:buClr>
                        <a:buSzPts val="1100"/>
                        <a:buFont typeface="Arial"/>
                        <a:buNone/>
                      </a:pPr>
                      <a:r>
                        <a:rPr lang="en-US" sz="1200">
                          <a:solidFill>
                            <a:schemeClr val="dk1"/>
                          </a:solidFill>
                        </a:rPr>
                        <a:t>(Co-Major)</a:t>
                      </a:r>
                      <a:endParaRPr sz="1200">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90000"/>
                        </a:lnSpc>
                        <a:spcBef>
                          <a:spcPts val="1100"/>
                        </a:spcBef>
                        <a:spcAft>
                          <a:spcPts val="0"/>
                        </a:spcAft>
                        <a:buClr>
                          <a:schemeClr val="dk1"/>
                        </a:buClr>
                        <a:buSzPts val="1100"/>
                        <a:buFont typeface="Arial"/>
                        <a:buNone/>
                      </a:pPr>
                      <a:r>
                        <a:rPr lang="en-US" sz="1500">
                          <a:solidFill>
                            <a:schemeClr val="dk1"/>
                          </a:solidFill>
                        </a:rPr>
                        <a:t>Finance</a:t>
                      </a:r>
                      <a:endParaRPr sz="1500" b="1">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extLst>
                  <a:ext uri="{0D108BD9-81ED-4DB2-BD59-A6C34878D82A}">
                    <a16:rowId xmlns:a16="http://schemas.microsoft.com/office/drawing/2014/main" val="10000"/>
                  </a:ext>
                </a:extLst>
              </a:tr>
              <a:tr h="1436125">
                <a:tc>
                  <a:txBody>
                    <a:bodyPr/>
                    <a:lstStyle/>
                    <a:p>
                      <a:pPr marL="0" lvl="0" indent="0" algn="ctr" rtl="0">
                        <a:lnSpc>
                          <a:spcPct val="90000"/>
                        </a:lnSpc>
                        <a:spcBef>
                          <a:spcPts val="1100"/>
                        </a:spcBef>
                        <a:spcAft>
                          <a:spcPts val="0"/>
                        </a:spcAft>
                        <a:buClr>
                          <a:schemeClr val="dk1"/>
                        </a:buClr>
                        <a:buSzPts val="1100"/>
                        <a:buFont typeface="Arial"/>
                        <a:buNone/>
                      </a:pPr>
                      <a:r>
                        <a:rPr lang="en-US" sz="1500">
                          <a:solidFill>
                            <a:schemeClr val="dk1"/>
                          </a:solidFill>
                        </a:rPr>
                        <a:t>Human Capital Management and Leadership</a:t>
                      </a:r>
                      <a:endParaRPr sz="1500">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90000"/>
                        </a:lnSpc>
                        <a:spcBef>
                          <a:spcPts val="1100"/>
                        </a:spcBef>
                        <a:spcAft>
                          <a:spcPts val="0"/>
                        </a:spcAft>
                        <a:buClr>
                          <a:schemeClr val="dk1"/>
                        </a:buClr>
                        <a:buSzPts val="1100"/>
                        <a:buFont typeface="Arial"/>
                        <a:buNone/>
                      </a:pPr>
                      <a:r>
                        <a:rPr lang="en-US" sz="1500">
                          <a:solidFill>
                            <a:schemeClr val="dk1"/>
                          </a:solidFill>
                        </a:rPr>
                        <a:t>Information and Cybersecurity Management </a:t>
                      </a:r>
                      <a:endParaRPr sz="1500">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90000"/>
                        </a:lnSpc>
                        <a:spcBef>
                          <a:spcPts val="1100"/>
                        </a:spcBef>
                        <a:spcAft>
                          <a:spcPts val="0"/>
                        </a:spcAft>
                        <a:buClr>
                          <a:schemeClr val="dk1"/>
                        </a:buClr>
                        <a:buSzPts val="1100"/>
                        <a:buFont typeface="Arial"/>
                        <a:buNone/>
                      </a:pPr>
                      <a:r>
                        <a:rPr lang="en-US" sz="1500">
                          <a:solidFill>
                            <a:schemeClr val="dk1"/>
                          </a:solidFill>
                        </a:rPr>
                        <a:t>Marketing </a:t>
                      </a:r>
                      <a:endParaRPr sz="1500"/>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90000"/>
                        </a:lnSpc>
                        <a:spcBef>
                          <a:spcPts val="1100"/>
                        </a:spcBef>
                        <a:spcAft>
                          <a:spcPts val="0"/>
                        </a:spcAft>
                        <a:buClr>
                          <a:schemeClr val="dk1"/>
                        </a:buClr>
                        <a:buSzPts val="1100"/>
                        <a:buFont typeface="Arial"/>
                        <a:buNone/>
                      </a:pPr>
                      <a:r>
                        <a:rPr lang="en-US" sz="1500">
                          <a:solidFill>
                            <a:schemeClr val="dk1"/>
                          </a:solidFill>
                        </a:rPr>
                        <a:t>Real Estate </a:t>
                      </a:r>
                      <a:endParaRPr sz="1500" b="1">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90000"/>
                        </a:lnSpc>
                        <a:spcBef>
                          <a:spcPts val="1100"/>
                        </a:spcBef>
                        <a:spcAft>
                          <a:spcPts val="0"/>
                        </a:spcAft>
                        <a:buClr>
                          <a:schemeClr val="dk1"/>
                        </a:buClr>
                        <a:buSzPts val="1100"/>
                        <a:buFont typeface="Arial"/>
                        <a:buNone/>
                      </a:pPr>
                      <a:r>
                        <a:rPr lang="en-US" sz="1500">
                          <a:solidFill>
                            <a:schemeClr val="dk1"/>
                          </a:solidFill>
                        </a:rPr>
                        <a:t>Supply Chain and Operations Management</a:t>
                      </a:r>
                      <a:endParaRPr sz="1500" b="1">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9A7B06F-5E29-44FF-92BA-31DA76244D16}"/>
              </a:ext>
            </a:extLst>
          </p:cNvPr>
          <p:cNvSpPr>
            <a:spLocks noGrp="1"/>
          </p:cNvSpPr>
          <p:nvPr>
            <p:ph type="body" idx="1"/>
          </p:nvPr>
        </p:nvSpPr>
        <p:spPr/>
        <p:txBody>
          <a:bodyPr/>
          <a:lstStyle/>
          <a:p>
            <a:r>
              <a:rPr lang="en-US" dirty="0"/>
              <a:t>An intentional curriculum covering industry needs</a:t>
            </a:r>
          </a:p>
          <a:p>
            <a:r>
              <a:rPr lang="en-US" dirty="0"/>
              <a:t>Revised regularly based on market needs</a:t>
            </a:r>
          </a:p>
          <a:p>
            <a:r>
              <a:rPr lang="en-US" dirty="0"/>
              <a:t>Hands-on, practical</a:t>
            </a:r>
          </a:p>
          <a:p>
            <a:r>
              <a:rPr lang="en-US" dirty="0"/>
              <a:t>Taught by faculty with diverse experiences</a:t>
            </a:r>
          </a:p>
        </p:txBody>
      </p:sp>
      <p:sp>
        <p:nvSpPr>
          <p:cNvPr id="3" name="Title 2">
            <a:extLst>
              <a:ext uri="{FF2B5EF4-FFF2-40B4-BE49-F238E27FC236}">
                <a16:creationId xmlns:a16="http://schemas.microsoft.com/office/drawing/2014/main" id="{AB499612-2435-4B5E-9B52-8EDA75038016}"/>
              </a:ext>
            </a:extLst>
          </p:cNvPr>
          <p:cNvSpPr>
            <a:spLocks noGrp="1"/>
          </p:cNvSpPr>
          <p:nvPr>
            <p:ph type="title"/>
          </p:nvPr>
        </p:nvSpPr>
        <p:spPr>
          <a:xfrm>
            <a:off x="628650" y="899651"/>
            <a:ext cx="7886700" cy="986100"/>
          </a:xfrm>
        </p:spPr>
        <p:txBody>
          <a:bodyPr/>
          <a:lstStyle/>
          <a:p>
            <a:r>
              <a:rPr lang="en-US" dirty="0"/>
              <a:t>The BA Major</a:t>
            </a:r>
          </a:p>
        </p:txBody>
      </p:sp>
      <p:pic>
        <p:nvPicPr>
          <p:cNvPr id="5" name="Picture 4">
            <a:extLst>
              <a:ext uri="{FF2B5EF4-FFF2-40B4-BE49-F238E27FC236}">
                <a16:creationId xmlns:a16="http://schemas.microsoft.com/office/drawing/2014/main" id="{C8F6AB94-C659-4EF5-86D6-29E1408CCE08}"/>
              </a:ext>
            </a:extLst>
          </p:cNvPr>
          <p:cNvPicPr>
            <a:picLocks noChangeAspect="1"/>
          </p:cNvPicPr>
          <p:nvPr/>
        </p:nvPicPr>
        <p:blipFill>
          <a:blip r:embed="rId2"/>
          <a:stretch>
            <a:fillRect/>
          </a:stretch>
        </p:blipFill>
        <p:spPr>
          <a:xfrm>
            <a:off x="0" y="4768100"/>
            <a:ext cx="9256794" cy="1923292"/>
          </a:xfrm>
          <a:prstGeom prst="rect">
            <a:avLst/>
          </a:prstGeom>
        </p:spPr>
      </p:pic>
    </p:spTree>
    <p:extLst>
      <p:ext uri="{BB962C8B-B14F-4D97-AF65-F5344CB8AC3E}">
        <p14:creationId xmlns:p14="http://schemas.microsoft.com/office/powerpoint/2010/main" val="1501456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g1e63bfc95d6_0_561"/>
          <p:cNvSpPr txBox="1">
            <a:spLocks noGrp="1"/>
          </p:cNvSpPr>
          <p:nvPr>
            <p:ph type="title"/>
          </p:nvPr>
        </p:nvSpPr>
        <p:spPr>
          <a:xfrm>
            <a:off x="628650" y="674738"/>
            <a:ext cx="7886700" cy="7395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8102E"/>
              </a:buClr>
              <a:buSzPts val="3600"/>
              <a:buFont typeface="Arial"/>
              <a:buNone/>
            </a:pPr>
            <a:r>
              <a:rPr lang="en-US">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Minors</a:t>
            </a:r>
            <a:endParaRPr>
              <a:latin typeface="Arial"/>
              <a:ea typeface="Arial"/>
              <a:cs typeface="Arial"/>
              <a:sym typeface="Arial"/>
            </a:endParaRPr>
          </a:p>
        </p:txBody>
      </p:sp>
      <p:sp>
        <p:nvSpPr>
          <p:cNvPr id="514" name="Google Shape;514;g1e63bfc95d6_0_561"/>
          <p:cNvSpPr txBox="1">
            <a:spLocks noGrp="1"/>
          </p:cNvSpPr>
          <p:nvPr>
            <p:ph type="ftr" idx="11"/>
          </p:nvPr>
        </p:nvSpPr>
        <p:spPr>
          <a:xfrm>
            <a:off x="3028950" y="6270095"/>
            <a:ext cx="3086100" cy="27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200" b="1">
                <a:solidFill>
                  <a:srgbClr val="C8102E"/>
                </a:solidFill>
                <a:latin typeface="Montserrat"/>
                <a:ea typeface="Montserrat"/>
                <a:cs typeface="Montserrat"/>
                <a:sym typeface="Montserrat"/>
              </a:rPr>
              <a:t>MIAMIOH.EDU/FSB</a:t>
            </a:r>
            <a:endParaRPr/>
          </a:p>
        </p:txBody>
      </p:sp>
      <p:graphicFrame>
        <p:nvGraphicFramePr>
          <p:cNvPr id="515" name="Google Shape;515;g1e63bfc95d6_0_561"/>
          <p:cNvGraphicFramePr/>
          <p:nvPr/>
        </p:nvGraphicFramePr>
        <p:xfrm>
          <a:off x="1127913" y="1414250"/>
          <a:ext cx="6790300" cy="4702275"/>
        </p:xfrm>
        <a:graphic>
          <a:graphicData uri="http://schemas.openxmlformats.org/drawingml/2006/table">
            <a:tbl>
              <a:tblPr>
                <a:noFill/>
                <a:tableStyleId>{97C0C107-D602-4532-8C5E-73C1873FF51A}</a:tableStyleId>
              </a:tblPr>
              <a:tblGrid>
                <a:gridCol w="1697575">
                  <a:extLst>
                    <a:ext uri="{9D8B030D-6E8A-4147-A177-3AD203B41FA5}">
                      <a16:colId xmlns:a16="http://schemas.microsoft.com/office/drawing/2014/main" val="20000"/>
                    </a:ext>
                  </a:extLst>
                </a:gridCol>
                <a:gridCol w="1697575">
                  <a:extLst>
                    <a:ext uri="{9D8B030D-6E8A-4147-A177-3AD203B41FA5}">
                      <a16:colId xmlns:a16="http://schemas.microsoft.com/office/drawing/2014/main" val="20001"/>
                    </a:ext>
                  </a:extLst>
                </a:gridCol>
                <a:gridCol w="1697575">
                  <a:extLst>
                    <a:ext uri="{9D8B030D-6E8A-4147-A177-3AD203B41FA5}">
                      <a16:colId xmlns:a16="http://schemas.microsoft.com/office/drawing/2014/main" val="20002"/>
                    </a:ext>
                  </a:extLst>
                </a:gridCol>
                <a:gridCol w="1697575">
                  <a:extLst>
                    <a:ext uri="{9D8B030D-6E8A-4147-A177-3AD203B41FA5}">
                      <a16:colId xmlns:a16="http://schemas.microsoft.com/office/drawing/2014/main" val="20003"/>
                    </a:ext>
                  </a:extLst>
                </a:gridCol>
              </a:tblGrid>
              <a:tr h="1220250">
                <a:tc>
                  <a:txBody>
                    <a:bodyPr/>
                    <a:lstStyle/>
                    <a:p>
                      <a:pPr marL="0" lvl="0" indent="0" algn="ctr" rtl="0">
                        <a:lnSpc>
                          <a:spcPct val="90000"/>
                        </a:lnSpc>
                        <a:spcBef>
                          <a:spcPts val="1100"/>
                        </a:spcBef>
                        <a:spcAft>
                          <a:spcPts val="0"/>
                        </a:spcAft>
                        <a:buClr>
                          <a:schemeClr val="dk1"/>
                        </a:buClr>
                        <a:buSzPts val="1100"/>
                        <a:buFont typeface="Arial"/>
                        <a:buNone/>
                      </a:pPr>
                      <a:r>
                        <a:rPr lang="en-US" sz="1500">
                          <a:solidFill>
                            <a:schemeClr val="dk1"/>
                          </a:solidFill>
                        </a:rPr>
                        <a:t>Accountancy </a:t>
                      </a:r>
                      <a:endParaRPr sz="1500">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90000"/>
                        </a:lnSpc>
                        <a:spcBef>
                          <a:spcPts val="1100"/>
                        </a:spcBef>
                        <a:spcAft>
                          <a:spcPts val="0"/>
                        </a:spcAft>
                        <a:buClr>
                          <a:schemeClr val="dk1"/>
                        </a:buClr>
                        <a:buSzPts val="1100"/>
                        <a:buFont typeface="Arial"/>
                        <a:buNone/>
                      </a:pPr>
                      <a:r>
                        <a:rPr lang="en-US" sz="1500">
                          <a:solidFill>
                            <a:schemeClr val="dk1"/>
                          </a:solidFill>
                        </a:rPr>
                        <a:t>Arts Management &amp; Arts Entrepreneurship</a:t>
                      </a:r>
                      <a:endParaRPr sz="1200">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90000"/>
                        </a:lnSpc>
                        <a:spcBef>
                          <a:spcPts val="1100"/>
                        </a:spcBef>
                        <a:spcAft>
                          <a:spcPts val="0"/>
                        </a:spcAft>
                        <a:buClr>
                          <a:schemeClr val="dk1"/>
                        </a:buClr>
                        <a:buSzPts val="1100"/>
                        <a:buFont typeface="Arial"/>
                        <a:buNone/>
                      </a:pPr>
                      <a:r>
                        <a:rPr lang="en-US" sz="1500">
                          <a:solidFill>
                            <a:schemeClr val="dk1"/>
                          </a:solidFill>
                        </a:rPr>
                        <a:t>Business Analytics</a:t>
                      </a:r>
                      <a:endParaRPr sz="1500"/>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90000"/>
                        </a:lnSpc>
                        <a:spcBef>
                          <a:spcPts val="1100"/>
                        </a:spcBef>
                        <a:spcAft>
                          <a:spcPts val="0"/>
                        </a:spcAft>
                        <a:buNone/>
                      </a:pPr>
                      <a:r>
                        <a:rPr lang="en-US" sz="1500">
                          <a:solidFill>
                            <a:schemeClr val="dk1"/>
                          </a:solidFill>
                        </a:rPr>
                        <a:t>Climate Accounting &amp; Engineering</a:t>
                      </a:r>
                      <a:endParaRPr sz="1200">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extLst>
                  <a:ext uri="{0D108BD9-81ED-4DB2-BD59-A6C34878D82A}">
                    <a16:rowId xmlns:a16="http://schemas.microsoft.com/office/drawing/2014/main" val="10000"/>
                  </a:ext>
                </a:extLst>
              </a:tr>
              <a:tr h="1160675">
                <a:tc>
                  <a:txBody>
                    <a:bodyPr/>
                    <a:lstStyle/>
                    <a:p>
                      <a:pPr marL="0" lvl="0" indent="0" algn="ctr" rtl="0">
                        <a:lnSpc>
                          <a:spcPct val="90000"/>
                        </a:lnSpc>
                        <a:spcBef>
                          <a:spcPts val="1100"/>
                        </a:spcBef>
                        <a:spcAft>
                          <a:spcPts val="0"/>
                        </a:spcAft>
                        <a:buClr>
                          <a:schemeClr val="dk1"/>
                        </a:buClr>
                        <a:buSzPts val="1100"/>
                        <a:buFont typeface="Arial"/>
                        <a:buNone/>
                      </a:pPr>
                      <a:r>
                        <a:rPr lang="en-US" sz="1500">
                          <a:solidFill>
                            <a:schemeClr val="dk1"/>
                          </a:solidFill>
                        </a:rPr>
                        <a:t>Cybersecurity Management</a:t>
                      </a:r>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90000"/>
                        </a:lnSpc>
                        <a:spcBef>
                          <a:spcPts val="1100"/>
                        </a:spcBef>
                        <a:spcAft>
                          <a:spcPts val="0"/>
                        </a:spcAft>
                        <a:buClr>
                          <a:schemeClr val="dk1"/>
                        </a:buClr>
                        <a:buSzPts val="1100"/>
                        <a:buFont typeface="Arial"/>
                        <a:buNone/>
                      </a:pPr>
                      <a:r>
                        <a:rPr lang="en-US" sz="1500">
                          <a:solidFill>
                            <a:schemeClr val="dk1"/>
                          </a:solidFill>
                        </a:rPr>
                        <a:t>Economics</a:t>
                      </a:r>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90000"/>
                        </a:lnSpc>
                        <a:spcBef>
                          <a:spcPts val="1100"/>
                        </a:spcBef>
                        <a:spcAft>
                          <a:spcPts val="0"/>
                        </a:spcAft>
                        <a:buClr>
                          <a:schemeClr val="dk1"/>
                        </a:buClr>
                        <a:buSzPts val="1100"/>
                        <a:buFont typeface="Arial"/>
                        <a:buNone/>
                      </a:pPr>
                      <a:r>
                        <a:rPr lang="en-US" sz="1500">
                          <a:solidFill>
                            <a:schemeClr val="dk1"/>
                          </a:solidFill>
                        </a:rPr>
                        <a:t>Entrepreneurship</a:t>
                      </a:r>
                      <a:endParaRPr sz="1500">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90000"/>
                        </a:lnSpc>
                        <a:spcBef>
                          <a:spcPts val="1100"/>
                        </a:spcBef>
                        <a:spcAft>
                          <a:spcPts val="0"/>
                        </a:spcAft>
                        <a:buClr>
                          <a:schemeClr val="dk1"/>
                        </a:buClr>
                        <a:buSzPts val="1100"/>
                        <a:buFont typeface="Arial"/>
                        <a:buNone/>
                      </a:pPr>
                      <a:r>
                        <a:rPr lang="en-US" sz="1500">
                          <a:solidFill>
                            <a:schemeClr val="dk1"/>
                          </a:solidFill>
                        </a:rPr>
                        <a:t>Finance</a:t>
                      </a:r>
                      <a:endParaRPr sz="1500">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extLst>
                  <a:ext uri="{0D108BD9-81ED-4DB2-BD59-A6C34878D82A}">
                    <a16:rowId xmlns:a16="http://schemas.microsoft.com/office/drawing/2014/main" val="10001"/>
                  </a:ext>
                </a:extLst>
              </a:tr>
              <a:tr h="1160675">
                <a:tc>
                  <a:txBody>
                    <a:bodyPr/>
                    <a:lstStyle/>
                    <a:p>
                      <a:pPr marL="0" lvl="0" indent="0" algn="ctr" rtl="0">
                        <a:lnSpc>
                          <a:spcPct val="90000"/>
                        </a:lnSpc>
                        <a:spcBef>
                          <a:spcPts val="1100"/>
                        </a:spcBef>
                        <a:spcAft>
                          <a:spcPts val="0"/>
                        </a:spcAft>
                        <a:buClr>
                          <a:schemeClr val="dk1"/>
                        </a:buClr>
                        <a:buSzPts val="1100"/>
                        <a:buFont typeface="Arial"/>
                        <a:buNone/>
                      </a:pPr>
                      <a:r>
                        <a:rPr lang="en-US" sz="1500"/>
                        <a:t>General Business</a:t>
                      </a:r>
                      <a:endParaRPr sz="1500"/>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90000"/>
                        </a:lnSpc>
                        <a:spcBef>
                          <a:spcPts val="1100"/>
                        </a:spcBef>
                        <a:spcAft>
                          <a:spcPts val="0"/>
                        </a:spcAft>
                        <a:buClr>
                          <a:schemeClr val="dk1"/>
                        </a:buClr>
                        <a:buSzPts val="1100"/>
                        <a:buFont typeface="Arial"/>
                        <a:buNone/>
                      </a:pPr>
                      <a:r>
                        <a:rPr lang="en-US" sz="1500">
                          <a:solidFill>
                            <a:schemeClr val="dk1"/>
                          </a:solidFill>
                        </a:rPr>
                        <a:t>Human Capital Management and Leadership</a:t>
                      </a:r>
                      <a:endParaRPr sz="1500">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90000"/>
                        </a:lnSpc>
                        <a:spcBef>
                          <a:spcPts val="1100"/>
                        </a:spcBef>
                        <a:spcAft>
                          <a:spcPts val="0"/>
                        </a:spcAft>
                        <a:buClr>
                          <a:schemeClr val="dk1"/>
                        </a:buClr>
                        <a:buSzPts val="1100"/>
                        <a:buFont typeface="Arial"/>
                        <a:buNone/>
                      </a:pPr>
                      <a:r>
                        <a:rPr lang="en-US" sz="1500">
                          <a:solidFill>
                            <a:schemeClr val="dk1"/>
                          </a:solidFill>
                        </a:rPr>
                        <a:t>Information Systems</a:t>
                      </a:r>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90000"/>
                        </a:lnSpc>
                        <a:spcBef>
                          <a:spcPts val="1100"/>
                        </a:spcBef>
                        <a:spcAft>
                          <a:spcPts val="0"/>
                        </a:spcAft>
                        <a:buClr>
                          <a:schemeClr val="dk1"/>
                        </a:buClr>
                        <a:buSzPts val="1100"/>
                        <a:buFont typeface="Arial"/>
                        <a:buNone/>
                      </a:pPr>
                      <a:r>
                        <a:rPr lang="en-US"/>
                        <a:t>International Business</a:t>
                      </a:r>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extLst>
                  <a:ext uri="{0D108BD9-81ED-4DB2-BD59-A6C34878D82A}">
                    <a16:rowId xmlns:a16="http://schemas.microsoft.com/office/drawing/2014/main" val="10002"/>
                  </a:ext>
                </a:extLst>
              </a:tr>
              <a:tr h="1160675">
                <a:tc>
                  <a:txBody>
                    <a:bodyPr/>
                    <a:lstStyle/>
                    <a:p>
                      <a:pPr marL="0" lvl="0" indent="0" algn="ctr" rtl="0">
                        <a:lnSpc>
                          <a:spcPct val="90000"/>
                        </a:lnSpc>
                        <a:spcBef>
                          <a:spcPts val="1100"/>
                        </a:spcBef>
                        <a:spcAft>
                          <a:spcPts val="0"/>
                        </a:spcAft>
                        <a:buNone/>
                      </a:pPr>
                      <a:r>
                        <a:rPr lang="en-US" sz="1500">
                          <a:solidFill>
                            <a:schemeClr val="dk1"/>
                          </a:solidFill>
                        </a:rPr>
                        <a:t>Management</a:t>
                      </a:r>
                      <a:endParaRPr sz="1500">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90000"/>
                        </a:lnSpc>
                        <a:spcBef>
                          <a:spcPts val="1100"/>
                        </a:spcBef>
                        <a:spcAft>
                          <a:spcPts val="0"/>
                        </a:spcAft>
                        <a:buNone/>
                      </a:pPr>
                      <a:r>
                        <a:rPr lang="en-US" sz="1500">
                          <a:solidFill>
                            <a:schemeClr val="dk1"/>
                          </a:solidFill>
                        </a:rPr>
                        <a:t>Marketing</a:t>
                      </a:r>
                      <a:endParaRPr sz="1500">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90000"/>
                        </a:lnSpc>
                        <a:spcBef>
                          <a:spcPts val="1100"/>
                        </a:spcBef>
                        <a:spcAft>
                          <a:spcPts val="0"/>
                        </a:spcAft>
                        <a:buNone/>
                      </a:pPr>
                      <a:r>
                        <a:rPr lang="en-US" sz="1500"/>
                        <a:t>Real Estate</a:t>
                      </a:r>
                      <a:endParaRPr sz="1500">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90000"/>
                        </a:lnSpc>
                        <a:spcBef>
                          <a:spcPts val="1100"/>
                        </a:spcBef>
                        <a:spcAft>
                          <a:spcPts val="0"/>
                        </a:spcAft>
                        <a:buNone/>
                      </a:pPr>
                      <a:r>
                        <a:rPr lang="en-US" sz="1500">
                          <a:solidFill>
                            <a:schemeClr val="dk1"/>
                          </a:solidFill>
                        </a:rPr>
                        <a:t>Supply Chain Management</a:t>
                      </a:r>
                      <a:endParaRPr sz="1500">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g1e63bfc95d6_0_271"/>
          <p:cNvSpPr txBox="1">
            <a:spLocks noGrp="1"/>
          </p:cNvSpPr>
          <p:nvPr>
            <p:ph type="title"/>
          </p:nvPr>
        </p:nvSpPr>
        <p:spPr>
          <a:xfrm>
            <a:off x="628650" y="674738"/>
            <a:ext cx="7886700" cy="7395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8102E"/>
              </a:buClr>
              <a:buSzPts val="3600"/>
              <a:buFont typeface="Arial"/>
              <a:buNone/>
            </a:pPr>
            <a:r>
              <a:rPr lang="en-US">
                <a:latin typeface="Arial"/>
                <a:ea typeface="Arial"/>
                <a:cs typeface="Arial"/>
                <a:sym typeface="Arial"/>
              </a:rPr>
              <a:t>Certificates </a:t>
            </a:r>
            <a:endParaRPr>
              <a:latin typeface="Arial"/>
              <a:ea typeface="Arial"/>
              <a:cs typeface="Arial"/>
              <a:sym typeface="Arial"/>
            </a:endParaRPr>
          </a:p>
        </p:txBody>
      </p:sp>
      <p:sp>
        <p:nvSpPr>
          <p:cNvPr id="521" name="Google Shape;521;g1e63bfc95d6_0_271"/>
          <p:cNvSpPr txBox="1">
            <a:spLocks noGrp="1"/>
          </p:cNvSpPr>
          <p:nvPr>
            <p:ph type="ftr" idx="11"/>
          </p:nvPr>
        </p:nvSpPr>
        <p:spPr>
          <a:xfrm>
            <a:off x="3028950" y="6292828"/>
            <a:ext cx="3086100" cy="27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200" b="1">
                <a:solidFill>
                  <a:srgbClr val="C8102E"/>
                </a:solidFill>
                <a:latin typeface="Montserrat"/>
                <a:ea typeface="Montserrat"/>
                <a:cs typeface="Montserrat"/>
                <a:sym typeface="Montserrat"/>
              </a:rPr>
              <a:t>MIAMIOH.EDU/FSB</a:t>
            </a:r>
            <a:endParaRPr/>
          </a:p>
        </p:txBody>
      </p:sp>
      <p:graphicFrame>
        <p:nvGraphicFramePr>
          <p:cNvPr id="522" name="Google Shape;522;g1e63bfc95d6_0_271"/>
          <p:cNvGraphicFramePr/>
          <p:nvPr/>
        </p:nvGraphicFramePr>
        <p:xfrm>
          <a:off x="628638" y="1885750"/>
          <a:ext cx="7946700" cy="3303400"/>
        </p:xfrm>
        <a:graphic>
          <a:graphicData uri="http://schemas.openxmlformats.org/drawingml/2006/table">
            <a:tbl>
              <a:tblPr>
                <a:noFill/>
                <a:tableStyleId>{97C0C107-D602-4532-8C5E-73C1873FF51A}</a:tableStyleId>
              </a:tblPr>
              <a:tblGrid>
                <a:gridCol w="3973350">
                  <a:extLst>
                    <a:ext uri="{9D8B030D-6E8A-4147-A177-3AD203B41FA5}">
                      <a16:colId xmlns:a16="http://schemas.microsoft.com/office/drawing/2014/main" val="20000"/>
                    </a:ext>
                  </a:extLst>
                </a:gridCol>
                <a:gridCol w="3973350">
                  <a:extLst>
                    <a:ext uri="{9D8B030D-6E8A-4147-A177-3AD203B41FA5}">
                      <a16:colId xmlns:a16="http://schemas.microsoft.com/office/drawing/2014/main" val="20001"/>
                    </a:ext>
                  </a:extLst>
                </a:gridCol>
              </a:tblGrid>
              <a:tr h="1651700">
                <a:tc>
                  <a:txBody>
                    <a:bodyPr/>
                    <a:lstStyle/>
                    <a:p>
                      <a:pPr marL="0" lvl="0" indent="0" algn="ctr" rtl="0">
                        <a:lnSpc>
                          <a:spcPct val="90000"/>
                        </a:lnSpc>
                        <a:spcBef>
                          <a:spcPts val="1100"/>
                        </a:spcBef>
                        <a:spcAft>
                          <a:spcPts val="0"/>
                        </a:spcAft>
                        <a:buClr>
                          <a:schemeClr val="dk1"/>
                        </a:buClr>
                        <a:buSzPts val="1100"/>
                        <a:buFont typeface="Arial"/>
                        <a:buNone/>
                      </a:pPr>
                      <a:r>
                        <a:rPr lang="en-US" sz="1600">
                          <a:solidFill>
                            <a:schemeClr val="dk1"/>
                          </a:solidFill>
                        </a:rPr>
                        <a:t>Business in the Global Market</a:t>
                      </a:r>
                      <a:endParaRPr sz="1600" b="1">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90000"/>
                        </a:lnSpc>
                        <a:spcBef>
                          <a:spcPts val="1100"/>
                        </a:spcBef>
                        <a:spcAft>
                          <a:spcPts val="0"/>
                        </a:spcAft>
                        <a:buClr>
                          <a:schemeClr val="dk1"/>
                        </a:buClr>
                        <a:buSzPts val="1100"/>
                        <a:buFont typeface="Arial"/>
                        <a:buNone/>
                      </a:pPr>
                      <a:r>
                        <a:rPr lang="en-US" sz="1600">
                          <a:solidFill>
                            <a:schemeClr val="dk1"/>
                          </a:solidFill>
                        </a:rPr>
                        <a:t>Entrepreneurship</a:t>
                      </a:r>
                      <a:endParaRPr sz="1600">
                        <a:solidFill>
                          <a:schemeClr val="dk1"/>
                        </a:solidFill>
                      </a:endParaRPr>
                    </a:p>
                    <a:p>
                      <a:pPr marL="0" lvl="0" indent="0" algn="ctr" rtl="0">
                        <a:lnSpc>
                          <a:spcPct val="100000"/>
                        </a:lnSpc>
                        <a:spcBef>
                          <a:spcPts val="0"/>
                        </a:spcBef>
                        <a:spcAft>
                          <a:spcPts val="0"/>
                        </a:spcAft>
                        <a:buNone/>
                      </a:pPr>
                      <a:r>
                        <a:rPr lang="en-US" sz="1600">
                          <a:solidFill>
                            <a:srgbClr val="7F7F7F"/>
                          </a:solidFill>
                        </a:rPr>
                        <a:t>Creativity, Social, and Startup</a:t>
                      </a:r>
                      <a:endParaRPr sz="1600" b="1">
                        <a:solidFill>
                          <a:srgbClr val="7F7F7F"/>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extLst>
                  <a:ext uri="{0D108BD9-81ED-4DB2-BD59-A6C34878D82A}">
                    <a16:rowId xmlns:a16="http://schemas.microsoft.com/office/drawing/2014/main" val="10000"/>
                  </a:ext>
                </a:extLst>
              </a:tr>
              <a:tr h="1651700">
                <a:tc>
                  <a:txBody>
                    <a:bodyPr/>
                    <a:lstStyle/>
                    <a:p>
                      <a:pPr marL="0" lvl="0" indent="0" algn="ctr" rtl="0">
                        <a:lnSpc>
                          <a:spcPct val="90000"/>
                        </a:lnSpc>
                        <a:spcBef>
                          <a:spcPts val="1100"/>
                        </a:spcBef>
                        <a:spcAft>
                          <a:spcPts val="0"/>
                        </a:spcAft>
                        <a:buClr>
                          <a:schemeClr val="dk1"/>
                        </a:buClr>
                        <a:buSzPts val="1100"/>
                        <a:buFont typeface="Arial"/>
                        <a:buNone/>
                      </a:pPr>
                      <a:r>
                        <a:rPr lang="en-US" sz="1600">
                          <a:solidFill>
                            <a:schemeClr val="dk1"/>
                          </a:solidFill>
                        </a:rPr>
                        <a:t>Foundations of Business Analytics</a:t>
                      </a:r>
                      <a:endParaRPr sz="1600"/>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90000"/>
                        </a:lnSpc>
                        <a:spcBef>
                          <a:spcPts val="1100"/>
                        </a:spcBef>
                        <a:spcAft>
                          <a:spcPts val="0"/>
                        </a:spcAft>
                        <a:buClr>
                          <a:schemeClr val="dk1"/>
                        </a:buClr>
                        <a:buSzPts val="1100"/>
                        <a:buFont typeface="Arial"/>
                        <a:buNone/>
                      </a:pPr>
                      <a:r>
                        <a:rPr lang="en-US" sz="1600">
                          <a:solidFill>
                            <a:schemeClr val="dk1"/>
                          </a:solidFill>
                        </a:rPr>
                        <a:t>Healthcare Sales</a:t>
                      </a:r>
                      <a:endParaRPr sz="1600">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g1e63bfc95d6_0_277"/>
          <p:cNvSpPr txBox="1">
            <a:spLocks noGrp="1"/>
          </p:cNvSpPr>
          <p:nvPr>
            <p:ph type="title"/>
          </p:nvPr>
        </p:nvSpPr>
        <p:spPr>
          <a:xfrm>
            <a:off x="628650" y="899651"/>
            <a:ext cx="7886700" cy="986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8102E"/>
              </a:buClr>
              <a:buSzPts val="3600"/>
              <a:buFont typeface="Arial"/>
              <a:buNone/>
            </a:pP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Graduate Programs</a:t>
            </a:r>
            <a:endParaRPr/>
          </a:p>
        </p:txBody>
      </p:sp>
      <p:sp>
        <p:nvSpPr>
          <p:cNvPr id="528" name="Google Shape;528;g1e63bfc95d6_0_277"/>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200" b="1">
                <a:solidFill>
                  <a:srgbClr val="C8102E"/>
                </a:solidFill>
                <a:latin typeface="Montserrat"/>
                <a:ea typeface="Montserrat"/>
                <a:cs typeface="Montserrat"/>
                <a:sym typeface="Montserrat"/>
              </a:rPr>
              <a:t>MIAMIOH.EDU/FSB</a:t>
            </a:r>
            <a:endParaRPr/>
          </a:p>
        </p:txBody>
      </p:sp>
      <p:graphicFrame>
        <p:nvGraphicFramePr>
          <p:cNvPr id="529" name="Google Shape;529;g1e63bfc95d6_0_277"/>
          <p:cNvGraphicFramePr/>
          <p:nvPr/>
        </p:nvGraphicFramePr>
        <p:xfrm>
          <a:off x="822725" y="2970150"/>
          <a:ext cx="7886700" cy="1554450"/>
        </p:xfrm>
        <a:graphic>
          <a:graphicData uri="http://schemas.openxmlformats.org/drawingml/2006/table">
            <a:tbl>
              <a:tblPr>
                <a:noFill/>
                <a:tableStyleId>{97C0C107-D602-4532-8C5E-73C1873FF51A}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tblGrid>
              <a:tr h="1376675">
                <a:tc>
                  <a:txBody>
                    <a:bodyPr/>
                    <a:lstStyle/>
                    <a:p>
                      <a:pPr marL="0" lvl="0" indent="0" algn="ctr" rtl="0">
                        <a:lnSpc>
                          <a:spcPct val="100000"/>
                        </a:lnSpc>
                        <a:spcBef>
                          <a:spcPts val="0"/>
                        </a:spcBef>
                        <a:spcAft>
                          <a:spcPts val="0"/>
                        </a:spcAft>
                        <a:buClr>
                          <a:srgbClr val="000000"/>
                        </a:buClr>
                        <a:buSzPts val="1100"/>
                        <a:buFont typeface="Arial"/>
                        <a:buNone/>
                      </a:pPr>
                      <a:endParaRPr sz="1500">
                        <a:solidFill>
                          <a:schemeClr val="dk1"/>
                        </a:solidFill>
                      </a:endParaRPr>
                    </a:p>
                    <a:p>
                      <a:pPr marL="0" lvl="0" indent="0" algn="ctr" rtl="0">
                        <a:lnSpc>
                          <a:spcPct val="100000"/>
                        </a:lnSpc>
                        <a:spcBef>
                          <a:spcPts val="0"/>
                        </a:spcBef>
                        <a:spcAft>
                          <a:spcPts val="0"/>
                        </a:spcAft>
                        <a:buClr>
                          <a:srgbClr val="000000"/>
                        </a:buClr>
                        <a:buSzPts val="1100"/>
                        <a:buFont typeface="Arial"/>
                        <a:buNone/>
                      </a:pPr>
                      <a:r>
                        <a:rPr lang="en-US" sz="1500">
                          <a:solidFill>
                            <a:schemeClr val="dk1"/>
                          </a:solidFill>
                        </a:rPr>
                        <a:t>Master of </a:t>
                      </a:r>
                      <a:endParaRPr sz="1500">
                        <a:solidFill>
                          <a:schemeClr val="dk1"/>
                        </a:solidFill>
                      </a:endParaRPr>
                    </a:p>
                    <a:p>
                      <a:pPr marL="0" lvl="0" indent="0" algn="ctr" rtl="0">
                        <a:lnSpc>
                          <a:spcPct val="100000"/>
                        </a:lnSpc>
                        <a:spcBef>
                          <a:spcPts val="0"/>
                        </a:spcBef>
                        <a:spcAft>
                          <a:spcPts val="0"/>
                        </a:spcAft>
                        <a:buClr>
                          <a:srgbClr val="000000"/>
                        </a:buClr>
                        <a:buSzPts val="1100"/>
                        <a:buFont typeface="Arial"/>
                        <a:buNone/>
                      </a:pPr>
                      <a:r>
                        <a:rPr lang="en-US" sz="1500">
                          <a:solidFill>
                            <a:schemeClr val="dk1"/>
                          </a:solidFill>
                        </a:rPr>
                        <a:t>Accountancy </a:t>
                      </a:r>
                      <a:endParaRPr sz="1500">
                        <a:solidFill>
                          <a:schemeClr val="dk1"/>
                        </a:solidFill>
                      </a:endParaRPr>
                    </a:p>
                    <a:p>
                      <a:pPr marL="0" lvl="0" indent="0" algn="ctr" rtl="0">
                        <a:lnSpc>
                          <a:spcPct val="100000"/>
                        </a:lnSpc>
                        <a:spcBef>
                          <a:spcPts val="0"/>
                        </a:spcBef>
                        <a:spcAft>
                          <a:spcPts val="0"/>
                        </a:spcAft>
                        <a:buClr>
                          <a:srgbClr val="000000"/>
                        </a:buClr>
                        <a:buSzPts val="1100"/>
                        <a:buFont typeface="Arial"/>
                        <a:buNone/>
                      </a:pPr>
                      <a:endParaRPr sz="1500">
                        <a:solidFill>
                          <a:schemeClr val="dk1"/>
                        </a:solidFill>
                      </a:endParaRPr>
                    </a:p>
                    <a:p>
                      <a:pPr marL="0" lvl="0" indent="0" algn="ctr" rtl="0">
                        <a:lnSpc>
                          <a:spcPct val="100000"/>
                        </a:lnSpc>
                        <a:spcBef>
                          <a:spcPts val="0"/>
                        </a:spcBef>
                        <a:spcAft>
                          <a:spcPts val="0"/>
                        </a:spcAft>
                        <a:buClr>
                          <a:srgbClr val="000000"/>
                        </a:buClr>
                        <a:buSzPts val="1100"/>
                        <a:buFont typeface="Arial"/>
                        <a:buNone/>
                      </a:pPr>
                      <a:r>
                        <a:rPr lang="en-US" sz="1500" b="1">
                          <a:solidFill>
                            <a:schemeClr val="dk1"/>
                          </a:solidFill>
                        </a:rPr>
                        <a:t>MACC</a:t>
                      </a:r>
                      <a:endParaRPr sz="1500" b="1">
                        <a:solidFill>
                          <a:schemeClr val="dk1"/>
                        </a:solidFill>
                      </a:endParaRPr>
                    </a:p>
                    <a:p>
                      <a:pPr marL="0" lvl="0" indent="0" algn="l" rtl="0">
                        <a:lnSpc>
                          <a:spcPct val="100000"/>
                        </a:lnSpc>
                        <a:spcBef>
                          <a:spcPts val="0"/>
                        </a:spcBef>
                        <a:spcAft>
                          <a:spcPts val="0"/>
                        </a:spcAft>
                        <a:buClr>
                          <a:srgbClr val="000000"/>
                        </a:buClr>
                        <a:buSzPts val="1100"/>
                        <a:buFont typeface="Arial"/>
                        <a:buNone/>
                      </a:pPr>
                      <a:endParaRPr sz="1500">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100000"/>
                        </a:lnSpc>
                        <a:spcBef>
                          <a:spcPts val="0"/>
                        </a:spcBef>
                        <a:spcAft>
                          <a:spcPts val="0"/>
                        </a:spcAft>
                        <a:buClr>
                          <a:srgbClr val="000000"/>
                        </a:buClr>
                        <a:buSzPts val="1100"/>
                        <a:buFont typeface="Arial"/>
                        <a:buNone/>
                      </a:pPr>
                      <a:r>
                        <a:rPr lang="en-US" sz="1500">
                          <a:solidFill>
                            <a:schemeClr val="dk1"/>
                          </a:solidFill>
                        </a:rPr>
                        <a:t>Masters in </a:t>
                      </a:r>
                      <a:endParaRPr sz="1500">
                        <a:solidFill>
                          <a:schemeClr val="dk1"/>
                        </a:solidFill>
                      </a:endParaRPr>
                    </a:p>
                    <a:p>
                      <a:pPr marL="0" lvl="0" indent="0" algn="ctr" rtl="0">
                        <a:lnSpc>
                          <a:spcPct val="100000"/>
                        </a:lnSpc>
                        <a:spcBef>
                          <a:spcPts val="0"/>
                        </a:spcBef>
                        <a:spcAft>
                          <a:spcPts val="0"/>
                        </a:spcAft>
                        <a:buClr>
                          <a:srgbClr val="000000"/>
                        </a:buClr>
                        <a:buSzPts val="1100"/>
                        <a:buFont typeface="Arial"/>
                        <a:buNone/>
                      </a:pPr>
                      <a:r>
                        <a:rPr lang="en-US" sz="1500">
                          <a:solidFill>
                            <a:schemeClr val="dk1"/>
                          </a:solidFill>
                        </a:rPr>
                        <a:t>Economics </a:t>
                      </a:r>
                      <a:endParaRPr sz="1500">
                        <a:solidFill>
                          <a:schemeClr val="dk1"/>
                        </a:solidFill>
                      </a:endParaRPr>
                    </a:p>
                    <a:p>
                      <a:pPr marL="0" lvl="0" indent="0" algn="ctr" rtl="0">
                        <a:lnSpc>
                          <a:spcPct val="100000"/>
                        </a:lnSpc>
                        <a:spcBef>
                          <a:spcPts val="0"/>
                        </a:spcBef>
                        <a:spcAft>
                          <a:spcPts val="0"/>
                        </a:spcAft>
                        <a:buClr>
                          <a:srgbClr val="000000"/>
                        </a:buClr>
                        <a:buSzPts val="1100"/>
                        <a:buFont typeface="Arial"/>
                        <a:buNone/>
                      </a:pPr>
                      <a:endParaRPr sz="1500">
                        <a:solidFill>
                          <a:schemeClr val="dk1"/>
                        </a:solidFill>
                      </a:endParaRPr>
                    </a:p>
                    <a:p>
                      <a:pPr marL="0" lvl="0" indent="0" algn="ctr" rtl="0">
                        <a:lnSpc>
                          <a:spcPct val="100000"/>
                        </a:lnSpc>
                        <a:spcBef>
                          <a:spcPts val="0"/>
                        </a:spcBef>
                        <a:spcAft>
                          <a:spcPts val="0"/>
                        </a:spcAft>
                        <a:buClr>
                          <a:srgbClr val="000000"/>
                        </a:buClr>
                        <a:buSzPts val="1100"/>
                        <a:buFont typeface="Arial"/>
                        <a:buNone/>
                      </a:pPr>
                      <a:r>
                        <a:rPr lang="en-US" sz="1500" b="1">
                          <a:solidFill>
                            <a:schemeClr val="dk1"/>
                          </a:solidFill>
                        </a:rPr>
                        <a:t>MECO</a:t>
                      </a:r>
                      <a:endParaRPr sz="1500" b="1">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tc>
                  <a:txBody>
                    <a:bodyPr/>
                    <a:lstStyle/>
                    <a:p>
                      <a:pPr marL="0" lvl="0" indent="0" algn="ctr" rtl="0">
                        <a:lnSpc>
                          <a:spcPct val="100000"/>
                        </a:lnSpc>
                        <a:spcBef>
                          <a:spcPts val="0"/>
                        </a:spcBef>
                        <a:spcAft>
                          <a:spcPts val="0"/>
                        </a:spcAft>
                        <a:buClr>
                          <a:srgbClr val="000000"/>
                        </a:buClr>
                        <a:buSzPts val="1100"/>
                        <a:buFont typeface="Arial"/>
                        <a:buNone/>
                      </a:pPr>
                      <a:r>
                        <a:rPr lang="en-US" sz="1500">
                          <a:solidFill>
                            <a:schemeClr val="dk1"/>
                          </a:solidFill>
                        </a:rPr>
                        <a:t>Master of Science in </a:t>
                      </a:r>
                      <a:endParaRPr sz="1500">
                        <a:solidFill>
                          <a:schemeClr val="dk1"/>
                        </a:solidFill>
                      </a:endParaRPr>
                    </a:p>
                    <a:p>
                      <a:pPr marL="0" lvl="0" indent="0" algn="ctr" rtl="0">
                        <a:lnSpc>
                          <a:spcPct val="100000"/>
                        </a:lnSpc>
                        <a:spcBef>
                          <a:spcPts val="0"/>
                        </a:spcBef>
                        <a:spcAft>
                          <a:spcPts val="0"/>
                        </a:spcAft>
                        <a:buClr>
                          <a:srgbClr val="000000"/>
                        </a:buClr>
                        <a:buSzPts val="1100"/>
                        <a:buFont typeface="Arial"/>
                        <a:buNone/>
                      </a:pPr>
                      <a:r>
                        <a:rPr lang="en-US" sz="1500">
                          <a:solidFill>
                            <a:schemeClr val="dk1"/>
                          </a:solidFill>
                        </a:rPr>
                        <a:t>Business Analytics</a:t>
                      </a:r>
                      <a:endParaRPr sz="1500">
                        <a:solidFill>
                          <a:schemeClr val="dk1"/>
                        </a:solidFill>
                      </a:endParaRPr>
                    </a:p>
                    <a:p>
                      <a:pPr marL="0" lvl="0" indent="0" algn="ctr" rtl="0">
                        <a:lnSpc>
                          <a:spcPct val="100000"/>
                        </a:lnSpc>
                        <a:spcBef>
                          <a:spcPts val="0"/>
                        </a:spcBef>
                        <a:spcAft>
                          <a:spcPts val="0"/>
                        </a:spcAft>
                        <a:buClr>
                          <a:srgbClr val="000000"/>
                        </a:buClr>
                        <a:buSzPts val="1100"/>
                        <a:buFont typeface="Arial"/>
                        <a:buNone/>
                      </a:pPr>
                      <a:endParaRPr sz="1500">
                        <a:solidFill>
                          <a:schemeClr val="dk1"/>
                        </a:solidFill>
                      </a:endParaRPr>
                    </a:p>
                    <a:p>
                      <a:pPr marL="0" lvl="0" indent="0" algn="ctr" rtl="0">
                        <a:lnSpc>
                          <a:spcPct val="100000"/>
                        </a:lnSpc>
                        <a:spcBef>
                          <a:spcPts val="0"/>
                        </a:spcBef>
                        <a:spcAft>
                          <a:spcPts val="0"/>
                        </a:spcAft>
                        <a:buClr>
                          <a:srgbClr val="000000"/>
                        </a:buClr>
                        <a:buSzPts val="1100"/>
                        <a:buFont typeface="Arial"/>
                        <a:buNone/>
                      </a:pPr>
                      <a:r>
                        <a:rPr lang="en-US" sz="1500" b="1">
                          <a:solidFill>
                            <a:schemeClr val="dk1"/>
                          </a:solidFill>
                        </a:rPr>
                        <a:t>MSBA</a:t>
                      </a:r>
                      <a:endParaRPr sz="1500" b="1">
                        <a:solidFill>
                          <a:schemeClr val="dk1"/>
                        </a:solidFill>
                      </a:endParaRPr>
                    </a:p>
                  </a:txBody>
                  <a:tcPr marL="91425" marR="91425" marT="91425" marB="91425" anchor="ctr">
                    <a:lnL w="28575" cap="flat" cmpd="sng">
                      <a:solidFill>
                        <a:srgbClr val="C3142D"/>
                      </a:solidFill>
                      <a:prstDash val="solid"/>
                      <a:round/>
                      <a:headEnd type="none" w="sm" len="sm"/>
                      <a:tailEnd type="none" w="sm" len="sm"/>
                    </a:lnL>
                    <a:lnR w="28575" cap="flat" cmpd="sng">
                      <a:solidFill>
                        <a:srgbClr val="C3142D"/>
                      </a:solidFill>
                      <a:prstDash val="solid"/>
                      <a:round/>
                      <a:headEnd type="none" w="sm" len="sm"/>
                      <a:tailEnd type="none" w="sm" len="sm"/>
                    </a:lnR>
                    <a:lnT w="28575" cap="flat" cmpd="sng">
                      <a:solidFill>
                        <a:srgbClr val="C3142D"/>
                      </a:solidFill>
                      <a:prstDash val="solid"/>
                      <a:round/>
                      <a:headEnd type="none" w="sm" len="sm"/>
                      <a:tailEnd type="none" w="sm" len="sm"/>
                    </a:lnT>
                    <a:lnB w="28575" cap="flat" cmpd="sng">
                      <a:solidFill>
                        <a:srgbClr val="C3142D"/>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530" name="Google Shape;530;g1e63bfc95d6_0_277"/>
          <p:cNvSpPr txBox="1"/>
          <p:nvPr/>
        </p:nvSpPr>
        <p:spPr>
          <a:xfrm>
            <a:off x="822725" y="1782925"/>
            <a:ext cx="7886700" cy="44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1900">
                <a:solidFill>
                  <a:schemeClr val="dk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3+1 Programs include some of the most academically talented students </a:t>
            </a:r>
            <a:endParaRPr sz="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16"/>
          <p:cNvSpPr txBox="1">
            <a:spLocks noGrp="1"/>
          </p:cNvSpPr>
          <p:nvPr>
            <p:ph type="title"/>
          </p:nvPr>
        </p:nvSpPr>
        <p:spPr>
          <a:xfrm>
            <a:off x="623888" y="558457"/>
            <a:ext cx="7886700" cy="1304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8102E"/>
              </a:buClr>
              <a:buSzPts val="3600"/>
              <a:buFont typeface="Arial"/>
              <a:buNone/>
            </a:pPr>
            <a:r>
              <a:rPr lang="en-US">
                <a:latin typeface="Arial"/>
                <a:ea typeface="Arial"/>
                <a:cs typeface="Arial"/>
                <a:sym typeface="Arial"/>
              </a:rPr>
              <a:t>Curriculum</a:t>
            </a:r>
            <a:endParaRPr>
              <a:latin typeface="Arial"/>
              <a:ea typeface="Arial"/>
              <a:cs typeface="Arial"/>
              <a:sym typeface="Arial"/>
            </a:endParaRPr>
          </a:p>
        </p:txBody>
      </p:sp>
      <p:sp>
        <p:nvSpPr>
          <p:cNvPr id="536" name="Google Shape;536;p16"/>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pic>
        <p:nvPicPr>
          <p:cNvPr id="537" name="Google Shape;537;p16"/>
          <p:cNvPicPr preferRelativeResize="0"/>
          <p:nvPr/>
        </p:nvPicPr>
        <p:blipFill rotWithShape="1">
          <a:blip r:embed="rId3">
            <a:alphaModFix/>
          </a:blip>
          <a:srcRect/>
          <a:stretch/>
        </p:blipFill>
        <p:spPr>
          <a:xfrm>
            <a:off x="1876950" y="1173825"/>
            <a:ext cx="5390100" cy="5390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22"/>
          <p:cNvSpPr txBox="1">
            <a:spLocks noGrp="1"/>
          </p:cNvSpPr>
          <p:nvPr>
            <p:ph type="body" idx="1"/>
          </p:nvPr>
        </p:nvSpPr>
        <p:spPr>
          <a:xfrm>
            <a:off x="279201" y="2823052"/>
            <a:ext cx="8585700" cy="1212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8102E"/>
              </a:buClr>
              <a:buSzPts val="3600"/>
              <a:buNone/>
            </a:pPr>
            <a:r>
              <a:rPr lang="en-US" sz="3600">
                <a:solidFill>
                  <a:srgbClr val="C8102E"/>
                </a:solidFill>
              </a:rPr>
              <a:t>Hands-On Learning</a:t>
            </a:r>
            <a:endParaRPr/>
          </a:p>
        </p:txBody>
      </p:sp>
      <p:sp>
        <p:nvSpPr>
          <p:cNvPr id="543" name="Google Shape;543;p22"/>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i="0" u="none" strike="noStrike" cap="none">
                <a:solidFill>
                  <a:srgbClr val="C8102E"/>
                </a:solidFill>
                <a:latin typeface="Montserrat"/>
                <a:ea typeface="Montserrat"/>
                <a:cs typeface="Montserrat"/>
                <a:sym typeface="Montserrat"/>
              </a:rPr>
              <a:t>MIAMIOH.EDU/FSB</a:t>
            </a:r>
            <a:endParaRPr/>
          </a:p>
        </p:txBody>
      </p:sp>
      <p:pic>
        <p:nvPicPr>
          <p:cNvPr id="181" name="Google Shape;181;p3"/>
          <p:cNvPicPr preferRelativeResize="0"/>
          <p:nvPr/>
        </p:nvPicPr>
        <p:blipFill>
          <a:blip r:embed="rId3">
            <a:alphaModFix/>
          </a:blip>
          <a:stretch>
            <a:fillRect/>
          </a:stretch>
        </p:blipFill>
        <p:spPr>
          <a:xfrm>
            <a:off x="-1152950" y="0"/>
            <a:ext cx="10289490" cy="68579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23"/>
          <p:cNvSpPr txBox="1">
            <a:spLocks noGrp="1"/>
          </p:cNvSpPr>
          <p:nvPr>
            <p:ph type="title"/>
          </p:nvPr>
        </p:nvSpPr>
        <p:spPr>
          <a:xfrm>
            <a:off x="623888" y="787057"/>
            <a:ext cx="7886700" cy="1304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8102E"/>
              </a:buClr>
              <a:buSzPts val="3600"/>
              <a:buFont typeface="Arial"/>
              <a:buNone/>
            </a:pPr>
            <a:r>
              <a:rPr lang="en-US">
                <a:latin typeface="Arial"/>
                <a:ea typeface="Arial"/>
                <a:cs typeface="Arial"/>
                <a:sym typeface="Arial"/>
              </a:rPr>
              <a:t>Hands-On Learning</a:t>
            </a:r>
            <a:endParaRPr>
              <a:latin typeface="Arial"/>
              <a:ea typeface="Arial"/>
              <a:cs typeface="Arial"/>
              <a:sym typeface="Arial"/>
            </a:endParaRPr>
          </a:p>
        </p:txBody>
      </p:sp>
      <p:sp>
        <p:nvSpPr>
          <p:cNvPr id="549" name="Google Shape;549;p23"/>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sp>
        <p:nvSpPr>
          <p:cNvPr id="550" name="Google Shape;550;p23"/>
          <p:cNvSpPr txBox="1"/>
          <p:nvPr/>
        </p:nvSpPr>
        <p:spPr>
          <a:xfrm>
            <a:off x="452450" y="2470700"/>
            <a:ext cx="8229600" cy="394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800"/>
              <a:buFont typeface="Arial"/>
              <a:buNone/>
            </a:pPr>
            <a:r>
              <a:rPr lang="en-US" sz="3000">
                <a:solidFill>
                  <a:schemeClr val="dk1"/>
                </a:solidFill>
              </a:rPr>
              <a:t>Student Organizations</a:t>
            </a:r>
            <a:endParaRPr sz="3000">
              <a:solidFill>
                <a:schemeClr val="dk1"/>
              </a:solidFill>
            </a:endParaRPr>
          </a:p>
          <a:p>
            <a:pPr marL="0" marR="0" lvl="0" indent="0" algn="ctr" rtl="0">
              <a:lnSpc>
                <a:spcPct val="100000"/>
              </a:lnSpc>
              <a:spcBef>
                <a:spcPts val="0"/>
              </a:spcBef>
              <a:spcAft>
                <a:spcPts val="0"/>
              </a:spcAft>
              <a:buClr>
                <a:schemeClr val="dk1"/>
              </a:buClr>
              <a:buSzPts val="2800"/>
              <a:buFont typeface="Arial"/>
              <a:buNone/>
            </a:pPr>
            <a:r>
              <a:rPr lang="en-US" sz="3000" b="0" i="0" u="none" strike="noStrike" cap="none">
                <a:solidFill>
                  <a:schemeClr val="dk1"/>
                </a:solidFill>
                <a:latin typeface="Arial"/>
                <a:ea typeface="Arial"/>
                <a:cs typeface="Arial"/>
                <a:sym typeface="Arial"/>
              </a:rPr>
              <a:t>Study Abroad</a:t>
            </a:r>
            <a:endParaRPr sz="3000"/>
          </a:p>
          <a:p>
            <a:pPr marL="0" marR="0" lvl="0" indent="0" algn="ctr" rtl="0">
              <a:lnSpc>
                <a:spcPct val="100000"/>
              </a:lnSpc>
              <a:spcBef>
                <a:spcPts val="0"/>
              </a:spcBef>
              <a:spcAft>
                <a:spcPts val="0"/>
              </a:spcAft>
              <a:buClr>
                <a:schemeClr val="dk1"/>
              </a:buClr>
              <a:buSzPts val="2800"/>
              <a:buFont typeface="Arial"/>
              <a:buNone/>
            </a:pPr>
            <a:r>
              <a:rPr lang="en-US" sz="3000" b="0" i="0" u="none" strike="noStrike" cap="none">
                <a:solidFill>
                  <a:schemeClr val="dk1"/>
                </a:solidFill>
                <a:latin typeface="Arial"/>
                <a:ea typeface="Arial"/>
                <a:cs typeface="Arial"/>
                <a:sym typeface="Arial"/>
              </a:rPr>
              <a:t>Client Projects</a:t>
            </a:r>
            <a:endParaRPr sz="3000"/>
          </a:p>
          <a:p>
            <a:pPr marL="0" marR="0" lvl="0" indent="0" algn="ctr" rtl="0">
              <a:lnSpc>
                <a:spcPct val="100000"/>
              </a:lnSpc>
              <a:spcBef>
                <a:spcPts val="0"/>
              </a:spcBef>
              <a:spcAft>
                <a:spcPts val="0"/>
              </a:spcAft>
              <a:buClr>
                <a:schemeClr val="dk1"/>
              </a:buClr>
              <a:buSzPts val="2800"/>
              <a:buFont typeface="Arial"/>
              <a:buNone/>
            </a:pPr>
            <a:r>
              <a:rPr lang="en-US" sz="3000" b="0" i="0" u="none" strike="noStrike" cap="none">
                <a:solidFill>
                  <a:schemeClr val="dk1"/>
                </a:solidFill>
                <a:latin typeface="Arial"/>
                <a:ea typeface="Arial"/>
                <a:cs typeface="Arial"/>
                <a:sym typeface="Arial"/>
              </a:rPr>
              <a:t>Internships</a:t>
            </a:r>
            <a:endParaRPr sz="3000" b="0" i="0" u="none" strike="noStrike" cap="none">
              <a:solidFill>
                <a:srgbClr val="000000"/>
              </a:solidFill>
              <a:latin typeface="Arial"/>
              <a:ea typeface="Arial"/>
              <a:cs typeface="Arial"/>
              <a:sym typeface="Arial"/>
            </a:endParaRPr>
          </a:p>
          <a:p>
            <a:pPr marL="0" lvl="0" indent="0" algn="ctr" rtl="0">
              <a:spcBef>
                <a:spcPts val="0"/>
              </a:spcBef>
              <a:spcAft>
                <a:spcPts val="0"/>
              </a:spcAft>
              <a:buClr>
                <a:schemeClr val="dk1"/>
              </a:buClr>
              <a:buSzPts val="2800"/>
              <a:buFont typeface="Arial"/>
              <a:buNone/>
            </a:pPr>
            <a:r>
              <a:rPr lang="en-US" sz="3000">
                <a:solidFill>
                  <a:schemeClr val="dk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Resources for Success</a:t>
            </a:r>
            <a:endParaRPr sz="3000">
              <a:solidFill>
                <a:schemeClr val="dk1"/>
              </a:solidFill>
            </a:endParaRPr>
          </a:p>
          <a:p>
            <a:pPr marL="0" marR="0" lvl="0" indent="0" algn="ctr" rtl="0">
              <a:lnSpc>
                <a:spcPct val="100000"/>
              </a:lnSpc>
              <a:spcBef>
                <a:spcPts val="1000"/>
              </a:spcBef>
              <a:spcAft>
                <a:spcPts val="0"/>
              </a:spcAft>
              <a:buClr>
                <a:srgbClr val="888888"/>
              </a:buClr>
              <a:buSzPts val="2400"/>
              <a:buFont typeface="Arial"/>
              <a:buNone/>
            </a:pPr>
            <a:endParaRPr sz="3000">
              <a:solidFill>
                <a:srgbClr val="888888"/>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g1e8d3440565_0_619"/>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sp>
        <p:nvSpPr>
          <p:cNvPr id="556" name="Google Shape;556;g1e8d3440565_0_619"/>
          <p:cNvSpPr txBox="1">
            <a:spLocks noGrp="1"/>
          </p:cNvSpPr>
          <p:nvPr>
            <p:ph type="title"/>
          </p:nvPr>
        </p:nvSpPr>
        <p:spPr>
          <a:xfrm>
            <a:off x="669288" y="911957"/>
            <a:ext cx="8067600" cy="130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8102E"/>
              </a:buClr>
              <a:buSzPts val="3600"/>
              <a:buFont typeface="Arial"/>
              <a:buNone/>
            </a:pPr>
            <a:r>
              <a:rPr lang="en-US">
                <a:latin typeface="Arial"/>
                <a:ea typeface="Arial"/>
                <a:cs typeface="Arial"/>
                <a:sym typeface="Arial"/>
              </a:rPr>
              <a:t>Hands-On Learning:</a:t>
            </a:r>
            <a:endParaRPr sz="2800">
              <a:latin typeface="Arial"/>
              <a:ea typeface="Arial"/>
              <a:cs typeface="Arial"/>
              <a:sym typeface="Arial"/>
            </a:endParaRPr>
          </a:p>
          <a:p>
            <a:pPr marL="0" lvl="0" indent="0" algn="ctr" rtl="0">
              <a:lnSpc>
                <a:spcPct val="90000"/>
              </a:lnSpc>
              <a:spcBef>
                <a:spcPts val="0"/>
              </a:spcBef>
              <a:spcAft>
                <a:spcPts val="0"/>
              </a:spcAft>
              <a:buClr>
                <a:srgbClr val="C8102E"/>
              </a:buClr>
              <a:buSzPts val="2800"/>
              <a:buFont typeface="Arial"/>
              <a:buNone/>
            </a:pPr>
            <a:r>
              <a:rPr lang="en-US" sz="2800">
                <a:solidFill>
                  <a:srgbClr val="222222"/>
                </a:solidFill>
                <a:latin typeface="Arial"/>
                <a:ea typeface="Arial"/>
                <a:cs typeface="Arial"/>
                <a:sym typeface="Arial"/>
              </a:rPr>
              <a:t>Student &amp; Business Organizations</a:t>
            </a:r>
            <a:endParaRPr sz="2800">
              <a:solidFill>
                <a:srgbClr val="222222"/>
              </a:solidFill>
              <a:latin typeface="Arial"/>
              <a:ea typeface="Arial"/>
              <a:cs typeface="Arial"/>
              <a:sym typeface="Arial"/>
            </a:endParaRPr>
          </a:p>
        </p:txBody>
      </p:sp>
      <p:pic>
        <p:nvPicPr>
          <p:cNvPr id="557" name="Google Shape;557;g1e8d3440565_0_619"/>
          <p:cNvPicPr preferRelativeResize="0"/>
          <p:nvPr/>
        </p:nvPicPr>
        <p:blipFill>
          <a:blip r:embed="rId3">
            <a:alphaModFix/>
          </a:blip>
          <a:stretch>
            <a:fillRect/>
          </a:stretch>
        </p:blipFill>
        <p:spPr>
          <a:xfrm>
            <a:off x="1729050" y="3766250"/>
            <a:ext cx="3873050" cy="2434374"/>
          </a:xfrm>
          <a:prstGeom prst="rect">
            <a:avLst/>
          </a:prstGeom>
          <a:noFill/>
          <a:ln>
            <a:noFill/>
          </a:ln>
        </p:spPr>
      </p:pic>
      <p:pic>
        <p:nvPicPr>
          <p:cNvPr id="558" name="Google Shape;558;g1e8d3440565_0_619"/>
          <p:cNvPicPr preferRelativeResize="0"/>
          <p:nvPr/>
        </p:nvPicPr>
        <p:blipFill rotWithShape="1">
          <a:blip r:embed="rId4">
            <a:alphaModFix/>
          </a:blip>
          <a:srcRect l="13523" t="3660" r="5596"/>
          <a:stretch/>
        </p:blipFill>
        <p:spPr>
          <a:xfrm>
            <a:off x="6678425" y="3766250"/>
            <a:ext cx="2401699" cy="2444150"/>
          </a:xfrm>
          <a:prstGeom prst="rect">
            <a:avLst/>
          </a:prstGeom>
          <a:noFill/>
          <a:ln>
            <a:noFill/>
          </a:ln>
        </p:spPr>
      </p:pic>
      <p:pic>
        <p:nvPicPr>
          <p:cNvPr id="559" name="Google Shape;559;g1e8d3440565_0_619"/>
          <p:cNvPicPr preferRelativeResize="0"/>
          <p:nvPr/>
        </p:nvPicPr>
        <p:blipFill rotWithShape="1">
          <a:blip r:embed="rId5">
            <a:alphaModFix/>
          </a:blip>
          <a:srcRect l="27521" r="6462"/>
          <a:stretch/>
        </p:blipFill>
        <p:spPr>
          <a:xfrm>
            <a:off x="0" y="3756475"/>
            <a:ext cx="1797951" cy="2444151"/>
          </a:xfrm>
          <a:prstGeom prst="rect">
            <a:avLst/>
          </a:prstGeom>
          <a:noFill/>
          <a:ln>
            <a:noFill/>
          </a:ln>
        </p:spPr>
      </p:pic>
      <p:pic>
        <p:nvPicPr>
          <p:cNvPr id="560" name="Google Shape;560;g1e8d3440565_0_619"/>
          <p:cNvPicPr preferRelativeResize="0"/>
          <p:nvPr/>
        </p:nvPicPr>
        <p:blipFill rotWithShape="1">
          <a:blip r:embed="rId6">
            <a:alphaModFix/>
          </a:blip>
          <a:srcRect l="22640" r="5303" b="2600"/>
          <a:stretch/>
        </p:blipFill>
        <p:spPr>
          <a:xfrm>
            <a:off x="5294600" y="3756475"/>
            <a:ext cx="1797950" cy="2444150"/>
          </a:xfrm>
          <a:prstGeom prst="rect">
            <a:avLst/>
          </a:prstGeom>
          <a:noFill/>
          <a:ln>
            <a:noFill/>
          </a:ln>
        </p:spPr>
      </p:pic>
      <p:grpSp>
        <p:nvGrpSpPr>
          <p:cNvPr id="561" name="Google Shape;561;g1e8d3440565_0_619"/>
          <p:cNvGrpSpPr/>
          <p:nvPr/>
        </p:nvGrpSpPr>
        <p:grpSpPr>
          <a:xfrm>
            <a:off x="631470" y="2120439"/>
            <a:ext cx="7815436" cy="1525100"/>
            <a:chOff x="1212300" y="3429005"/>
            <a:chExt cx="3461527" cy="1854000"/>
          </a:xfrm>
        </p:grpSpPr>
        <p:grpSp>
          <p:nvGrpSpPr>
            <p:cNvPr id="562" name="Google Shape;562;g1e8d3440565_0_619"/>
            <p:cNvGrpSpPr/>
            <p:nvPr/>
          </p:nvGrpSpPr>
          <p:grpSpPr>
            <a:xfrm>
              <a:off x="2819827" y="3429005"/>
              <a:ext cx="1854000" cy="1854000"/>
              <a:chOff x="2819827" y="1644762"/>
              <a:chExt cx="1854000" cy="1854000"/>
            </a:xfrm>
          </p:grpSpPr>
          <p:sp>
            <p:nvSpPr>
              <p:cNvPr id="563" name="Google Shape;563;g1e8d3440565_0_619"/>
              <p:cNvSpPr/>
              <p:nvPr/>
            </p:nvSpPr>
            <p:spPr>
              <a:xfrm>
                <a:off x="2819827" y="1644762"/>
                <a:ext cx="1854000" cy="1854000"/>
              </a:xfrm>
              <a:prstGeom prst="ellipse">
                <a:avLst/>
              </a:prstGeom>
              <a:solidFill>
                <a:srgbClr val="AD102A"/>
              </a:solidFill>
              <a:ln w="28575" cap="flat" cmpd="sng">
                <a:solidFill>
                  <a:srgbClr val="EDA2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g1e8d3440565_0_619"/>
              <p:cNvSpPr txBox="1"/>
              <p:nvPr/>
            </p:nvSpPr>
            <p:spPr>
              <a:xfrm>
                <a:off x="3098531" y="2311062"/>
                <a:ext cx="1506300" cy="52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600">
                    <a:solidFill>
                      <a:schemeClr val="lt1"/>
                    </a:solidFill>
                  </a:rPr>
                  <a:t>⅔ of FSB Students are involved in at least one Student Organization</a:t>
                </a:r>
                <a:endParaRPr sz="1000">
                  <a:solidFill>
                    <a:srgbClr val="FFFFFF"/>
                  </a:solidFill>
                  <a:latin typeface="Roboto"/>
                  <a:ea typeface="Roboto"/>
                  <a:cs typeface="Roboto"/>
                  <a:sym typeface="Roboto"/>
                </a:endParaRPr>
              </a:p>
            </p:txBody>
          </p:sp>
        </p:grpSp>
        <p:grpSp>
          <p:nvGrpSpPr>
            <p:cNvPr id="565" name="Google Shape;565;g1e8d3440565_0_619"/>
            <p:cNvGrpSpPr/>
            <p:nvPr/>
          </p:nvGrpSpPr>
          <p:grpSpPr>
            <a:xfrm>
              <a:off x="1212300" y="3429005"/>
              <a:ext cx="1854000" cy="1854000"/>
              <a:chOff x="1212300" y="1644762"/>
              <a:chExt cx="1854000" cy="1854000"/>
            </a:xfrm>
          </p:grpSpPr>
          <p:sp>
            <p:nvSpPr>
              <p:cNvPr id="566" name="Google Shape;566;g1e8d3440565_0_619"/>
              <p:cNvSpPr/>
              <p:nvPr/>
            </p:nvSpPr>
            <p:spPr>
              <a:xfrm>
                <a:off x="1212300" y="1644762"/>
                <a:ext cx="1854000" cy="1854000"/>
              </a:xfrm>
              <a:prstGeom prst="ellipse">
                <a:avLst/>
              </a:prstGeom>
              <a:solidFill>
                <a:srgbClr val="CC0918"/>
              </a:solidFill>
              <a:ln w="28575" cap="flat" cmpd="sng">
                <a:solidFill>
                  <a:srgbClr val="EDA2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g1e8d3440565_0_619"/>
              <p:cNvSpPr txBox="1"/>
              <p:nvPr/>
            </p:nvSpPr>
            <p:spPr>
              <a:xfrm>
                <a:off x="1593958" y="2311074"/>
                <a:ext cx="1366800" cy="521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600">
                    <a:solidFill>
                      <a:schemeClr val="lt1"/>
                    </a:solidFill>
                  </a:rPr>
                  <a:t>600+ Clubs &amp; Organizations Campus-Wide</a:t>
                </a:r>
                <a:endParaRPr sz="1600">
                  <a:solidFill>
                    <a:srgbClr val="FFFFFF"/>
                  </a:solidFill>
                  <a:latin typeface="Roboto"/>
                  <a:ea typeface="Roboto"/>
                  <a:cs typeface="Roboto"/>
                  <a:sym typeface="Roboto"/>
                </a:endParaRPr>
              </a:p>
            </p:txBody>
          </p:sp>
        </p:grpSp>
      </p:grpSp>
      <p:pic>
        <p:nvPicPr>
          <p:cNvPr id="568" name="Google Shape;568;g1e8d3440565_0_619"/>
          <p:cNvPicPr preferRelativeResize="0"/>
          <p:nvPr/>
        </p:nvPicPr>
        <p:blipFill rotWithShape="1">
          <a:blip r:embed="rId4">
            <a:alphaModFix/>
          </a:blip>
          <a:srcRect l="13523" t="3660" r="5596"/>
          <a:stretch/>
        </p:blipFill>
        <p:spPr>
          <a:xfrm>
            <a:off x="6742300" y="3756475"/>
            <a:ext cx="2401699" cy="2444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g1e63bfc95d6_1_139"/>
          <p:cNvSpPr txBox="1">
            <a:spLocks noGrp="1"/>
          </p:cNvSpPr>
          <p:nvPr>
            <p:ph type="title"/>
          </p:nvPr>
        </p:nvSpPr>
        <p:spPr>
          <a:xfrm>
            <a:off x="623888" y="787057"/>
            <a:ext cx="8067600" cy="1304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8102E"/>
              </a:buClr>
              <a:buSzPts val="2800"/>
              <a:buFont typeface="Arial"/>
              <a:buNone/>
            </a:pPr>
            <a:r>
              <a:rPr lang="en-US" sz="2800">
                <a:latin typeface="Arial"/>
                <a:ea typeface="Arial"/>
                <a:cs typeface="Arial"/>
                <a:sym typeface="Arial"/>
              </a:rPr>
              <a:t>Hands-On Learning: Student Organizations</a:t>
            </a:r>
            <a:endParaRPr>
              <a:latin typeface="Arial"/>
              <a:ea typeface="Arial"/>
              <a:cs typeface="Arial"/>
              <a:sym typeface="Arial"/>
            </a:endParaRPr>
          </a:p>
        </p:txBody>
      </p:sp>
      <p:sp>
        <p:nvSpPr>
          <p:cNvPr id="574" name="Google Shape;574;g1e63bfc95d6_1_139"/>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pic>
        <p:nvPicPr>
          <p:cNvPr id="575" name="Google Shape;575;g1e63bfc95d6_1_139"/>
          <p:cNvPicPr preferRelativeResize="0"/>
          <p:nvPr/>
        </p:nvPicPr>
        <p:blipFill rotWithShape="1">
          <a:blip r:embed="rId3">
            <a:alphaModFix/>
          </a:blip>
          <a:srcRect/>
          <a:stretch/>
        </p:blipFill>
        <p:spPr>
          <a:xfrm>
            <a:off x="4514599" y="3563850"/>
            <a:ext cx="4629402" cy="2555775"/>
          </a:xfrm>
          <a:prstGeom prst="rect">
            <a:avLst/>
          </a:prstGeom>
          <a:noFill/>
          <a:ln>
            <a:noFill/>
          </a:ln>
        </p:spPr>
      </p:pic>
      <p:grpSp>
        <p:nvGrpSpPr>
          <p:cNvPr id="576" name="Google Shape;576;g1e63bfc95d6_1_139"/>
          <p:cNvGrpSpPr/>
          <p:nvPr/>
        </p:nvGrpSpPr>
        <p:grpSpPr>
          <a:xfrm>
            <a:off x="664270" y="1754704"/>
            <a:ext cx="7815436" cy="1645796"/>
            <a:chOff x="1212300" y="3429005"/>
            <a:chExt cx="3461527" cy="1854000"/>
          </a:xfrm>
        </p:grpSpPr>
        <p:grpSp>
          <p:nvGrpSpPr>
            <p:cNvPr id="577" name="Google Shape;577;g1e63bfc95d6_1_139"/>
            <p:cNvGrpSpPr/>
            <p:nvPr/>
          </p:nvGrpSpPr>
          <p:grpSpPr>
            <a:xfrm>
              <a:off x="2819827" y="3429005"/>
              <a:ext cx="1854000" cy="1854000"/>
              <a:chOff x="2819827" y="1644762"/>
              <a:chExt cx="1854000" cy="1854000"/>
            </a:xfrm>
          </p:grpSpPr>
          <p:sp>
            <p:nvSpPr>
              <p:cNvPr id="578" name="Google Shape;578;g1e63bfc95d6_1_139"/>
              <p:cNvSpPr/>
              <p:nvPr/>
            </p:nvSpPr>
            <p:spPr>
              <a:xfrm>
                <a:off x="2819827" y="1644762"/>
                <a:ext cx="1854000" cy="1854000"/>
              </a:xfrm>
              <a:prstGeom prst="ellipse">
                <a:avLst/>
              </a:prstGeom>
              <a:solidFill>
                <a:srgbClr val="AD102A"/>
              </a:solidFill>
              <a:ln w="28575" cap="flat" cmpd="sng">
                <a:solidFill>
                  <a:srgbClr val="EDA2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g1e63bfc95d6_1_139"/>
              <p:cNvSpPr txBox="1"/>
              <p:nvPr/>
            </p:nvSpPr>
            <p:spPr>
              <a:xfrm>
                <a:off x="3098531" y="2311062"/>
                <a:ext cx="1506300" cy="52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600">
                    <a:solidFill>
                      <a:schemeClr val="lt1"/>
                    </a:solidFill>
                  </a:rPr>
                  <a:t>Top 10 public school for student experience (Poets &amp; Quants)</a:t>
                </a:r>
                <a:endParaRPr sz="1000">
                  <a:solidFill>
                    <a:srgbClr val="FFFFFF"/>
                  </a:solidFill>
                  <a:latin typeface="Roboto"/>
                  <a:ea typeface="Roboto"/>
                  <a:cs typeface="Roboto"/>
                  <a:sym typeface="Roboto"/>
                </a:endParaRPr>
              </a:p>
            </p:txBody>
          </p:sp>
        </p:grpSp>
        <p:grpSp>
          <p:nvGrpSpPr>
            <p:cNvPr id="580" name="Google Shape;580;g1e63bfc95d6_1_139"/>
            <p:cNvGrpSpPr/>
            <p:nvPr/>
          </p:nvGrpSpPr>
          <p:grpSpPr>
            <a:xfrm>
              <a:off x="1212300" y="3429005"/>
              <a:ext cx="1854000" cy="1854000"/>
              <a:chOff x="1212300" y="1644762"/>
              <a:chExt cx="1854000" cy="1854000"/>
            </a:xfrm>
          </p:grpSpPr>
          <p:sp>
            <p:nvSpPr>
              <p:cNvPr id="581" name="Google Shape;581;g1e63bfc95d6_1_139"/>
              <p:cNvSpPr/>
              <p:nvPr/>
            </p:nvSpPr>
            <p:spPr>
              <a:xfrm>
                <a:off x="1212300" y="1644762"/>
                <a:ext cx="1854000" cy="1854000"/>
              </a:xfrm>
              <a:prstGeom prst="ellipse">
                <a:avLst/>
              </a:prstGeom>
              <a:solidFill>
                <a:srgbClr val="CC0918"/>
              </a:solidFill>
              <a:ln w="28575" cap="flat" cmpd="sng">
                <a:solidFill>
                  <a:srgbClr val="EDA2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g1e63bfc95d6_1_139"/>
              <p:cNvSpPr txBox="1"/>
              <p:nvPr/>
            </p:nvSpPr>
            <p:spPr>
              <a:xfrm>
                <a:off x="1368970" y="2311058"/>
                <a:ext cx="1506300" cy="52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600">
                    <a:solidFill>
                      <a:schemeClr val="lt1"/>
                    </a:solidFill>
                  </a:rPr>
                  <a:t>40+ Business Organizations, Fraternities, and Honor Societies</a:t>
                </a:r>
                <a:endParaRPr sz="1600">
                  <a:solidFill>
                    <a:srgbClr val="FFFFFF"/>
                  </a:solidFill>
                  <a:latin typeface="Roboto"/>
                  <a:ea typeface="Roboto"/>
                  <a:cs typeface="Roboto"/>
                  <a:sym typeface="Roboto"/>
                </a:endParaRPr>
              </a:p>
            </p:txBody>
          </p:sp>
        </p:grpSp>
      </p:grpSp>
      <p:pic>
        <p:nvPicPr>
          <p:cNvPr id="583" name="Google Shape;583;g1e63bfc95d6_1_139"/>
          <p:cNvPicPr preferRelativeResize="0"/>
          <p:nvPr/>
        </p:nvPicPr>
        <p:blipFill rotWithShape="1">
          <a:blip r:embed="rId4">
            <a:alphaModFix/>
          </a:blip>
          <a:srcRect l="4843"/>
          <a:stretch/>
        </p:blipFill>
        <p:spPr>
          <a:xfrm>
            <a:off x="-73875" y="3563850"/>
            <a:ext cx="4566999" cy="2555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107a57bd039_0_507"/>
          <p:cNvSpPr txBox="1">
            <a:spLocks noGrp="1"/>
          </p:cNvSpPr>
          <p:nvPr>
            <p:ph type="body" idx="1"/>
          </p:nvPr>
        </p:nvSpPr>
        <p:spPr>
          <a:xfrm>
            <a:off x="279201" y="2823052"/>
            <a:ext cx="8585700" cy="1212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8102E"/>
              </a:buClr>
              <a:buSzPts val="3600"/>
              <a:buNone/>
            </a:pPr>
            <a:r>
              <a:rPr lang="en-US" sz="3600" dirty="0">
                <a:solidFill>
                  <a:srgbClr val="C8102E"/>
                </a:solidFill>
              </a:rPr>
              <a:t>Farmer School of Business: What our Students Say About US</a:t>
            </a:r>
            <a:endParaRPr dirty="0"/>
          </a:p>
        </p:txBody>
      </p:sp>
      <p:sp>
        <p:nvSpPr>
          <p:cNvPr id="589" name="Google Shape;589;g107a57bd039_0_507"/>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1edc57b4717_0_6"/>
          <p:cNvSpPr txBox="1">
            <a:spLocks noGrp="1"/>
          </p:cNvSpPr>
          <p:nvPr>
            <p:ph type="title"/>
          </p:nvPr>
        </p:nvSpPr>
        <p:spPr>
          <a:xfrm>
            <a:off x="623888" y="2086661"/>
            <a:ext cx="7886700" cy="1304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74" name="Google Shape;174;g1edc57b4717_0_6"/>
          <p:cNvSpPr txBox="1">
            <a:spLocks noGrp="1"/>
          </p:cNvSpPr>
          <p:nvPr>
            <p:ph type="body" idx="1"/>
          </p:nvPr>
        </p:nvSpPr>
        <p:spPr>
          <a:xfrm>
            <a:off x="623888" y="3846740"/>
            <a:ext cx="7886700" cy="15720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endParaRPr/>
          </a:p>
        </p:txBody>
      </p:sp>
      <p:pic>
        <p:nvPicPr>
          <p:cNvPr id="175" name="Google Shape;175;g1edc57b4717_0_6">
            <a:hlinkClick r:id="rId3"/>
          </p:cNvPr>
          <p:cNvPicPr preferRelativeResize="0"/>
          <p:nvPr/>
        </p:nvPicPr>
        <p:blipFill>
          <a:blip r:embed="rId4"/>
          <a:srcRect/>
          <a:stretch/>
        </p:blipFill>
        <p:spPr>
          <a:xfrm>
            <a:off x="0" y="1170287"/>
            <a:ext cx="9144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10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g1f0496b4f10_0_804"/>
          <p:cNvPicPr preferRelativeResize="0"/>
          <p:nvPr/>
        </p:nvPicPr>
        <p:blipFill>
          <a:blip r:embed="rId3">
            <a:alphaModFix/>
          </a:blip>
          <a:stretch>
            <a:fillRect/>
          </a:stretch>
        </p:blipFill>
        <p:spPr>
          <a:xfrm>
            <a:off x="2940457" y="3837100"/>
            <a:ext cx="3253568" cy="2082052"/>
          </a:xfrm>
          <a:prstGeom prst="rect">
            <a:avLst/>
          </a:prstGeom>
          <a:noFill/>
          <a:ln>
            <a:noFill/>
          </a:ln>
        </p:spPr>
      </p:pic>
      <p:sp>
        <p:nvSpPr>
          <p:cNvPr id="676" name="Google Shape;676;g1f0496b4f10_0_804"/>
          <p:cNvSpPr txBox="1">
            <a:spLocks noGrp="1"/>
          </p:cNvSpPr>
          <p:nvPr>
            <p:ph type="title"/>
          </p:nvPr>
        </p:nvSpPr>
        <p:spPr>
          <a:xfrm>
            <a:off x="623875" y="787057"/>
            <a:ext cx="7886700" cy="1304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8102E"/>
              </a:buClr>
              <a:buSzPts val="3600"/>
              <a:buFont typeface="Arial"/>
              <a:buNone/>
            </a:pPr>
            <a:r>
              <a:rPr lang="en-US">
                <a:latin typeface="Arial"/>
                <a:ea typeface="Arial"/>
                <a:cs typeface="Arial"/>
                <a:sym typeface="Arial"/>
              </a:rPr>
              <a:t>Hands-On Learning: Study Abroad</a:t>
            </a:r>
            <a:endParaRPr>
              <a:latin typeface="Arial"/>
              <a:ea typeface="Arial"/>
              <a:cs typeface="Arial"/>
              <a:sym typeface="Arial"/>
            </a:endParaRPr>
          </a:p>
        </p:txBody>
      </p:sp>
      <p:sp>
        <p:nvSpPr>
          <p:cNvPr id="677" name="Google Shape;677;g1f0496b4f10_0_804"/>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pic>
        <p:nvPicPr>
          <p:cNvPr id="678" name="Google Shape;678;g1f0496b4f10_0_804"/>
          <p:cNvPicPr preferRelativeResize="0"/>
          <p:nvPr/>
        </p:nvPicPr>
        <p:blipFill rotWithShape="1">
          <a:blip r:embed="rId4">
            <a:alphaModFix/>
          </a:blip>
          <a:srcRect b="14081"/>
          <a:stretch/>
        </p:blipFill>
        <p:spPr>
          <a:xfrm>
            <a:off x="5281137" y="3837100"/>
            <a:ext cx="3882803" cy="2082050"/>
          </a:xfrm>
          <a:prstGeom prst="rect">
            <a:avLst/>
          </a:prstGeom>
          <a:noFill/>
          <a:ln>
            <a:noFill/>
          </a:ln>
        </p:spPr>
      </p:pic>
      <p:pic>
        <p:nvPicPr>
          <p:cNvPr id="679" name="Google Shape;679;g1f0496b4f10_0_804"/>
          <p:cNvPicPr preferRelativeResize="0"/>
          <p:nvPr/>
        </p:nvPicPr>
        <p:blipFill rotWithShape="1">
          <a:blip r:embed="rId5">
            <a:alphaModFix/>
          </a:blip>
          <a:srcRect l="11823" t="21080" r="10692" b="18202"/>
          <a:stretch/>
        </p:blipFill>
        <p:spPr>
          <a:xfrm>
            <a:off x="0" y="3837100"/>
            <a:ext cx="3803474" cy="2082052"/>
          </a:xfrm>
          <a:prstGeom prst="rect">
            <a:avLst/>
          </a:prstGeom>
          <a:noFill/>
          <a:ln>
            <a:noFill/>
          </a:ln>
        </p:spPr>
      </p:pic>
      <p:grpSp>
        <p:nvGrpSpPr>
          <p:cNvPr id="680" name="Google Shape;680;g1f0496b4f10_0_804"/>
          <p:cNvGrpSpPr/>
          <p:nvPr/>
        </p:nvGrpSpPr>
        <p:grpSpPr>
          <a:xfrm>
            <a:off x="664283" y="1900054"/>
            <a:ext cx="7815436" cy="1645796"/>
            <a:chOff x="1212300" y="3429005"/>
            <a:chExt cx="3461527" cy="1854000"/>
          </a:xfrm>
        </p:grpSpPr>
        <p:grpSp>
          <p:nvGrpSpPr>
            <p:cNvPr id="681" name="Google Shape;681;g1f0496b4f10_0_804"/>
            <p:cNvGrpSpPr/>
            <p:nvPr/>
          </p:nvGrpSpPr>
          <p:grpSpPr>
            <a:xfrm>
              <a:off x="2819827" y="3429005"/>
              <a:ext cx="1854000" cy="1854000"/>
              <a:chOff x="2819827" y="1644762"/>
              <a:chExt cx="1854000" cy="1854000"/>
            </a:xfrm>
          </p:grpSpPr>
          <p:sp>
            <p:nvSpPr>
              <p:cNvPr id="682" name="Google Shape;682;g1f0496b4f10_0_804"/>
              <p:cNvSpPr/>
              <p:nvPr/>
            </p:nvSpPr>
            <p:spPr>
              <a:xfrm>
                <a:off x="2819827" y="1644762"/>
                <a:ext cx="1854000" cy="1854000"/>
              </a:xfrm>
              <a:prstGeom prst="ellipse">
                <a:avLst/>
              </a:prstGeom>
              <a:solidFill>
                <a:srgbClr val="AD102A"/>
              </a:solidFill>
              <a:ln w="28575" cap="flat" cmpd="sng">
                <a:solidFill>
                  <a:srgbClr val="EDA2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g1f0496b4f10_0_804"/>
              <p:cNvSpPr txBox="1"/>
              <p:nvPr/>
            </p:nvSpPr>
            <p:spPr>
              <a:xfrm>
                <a:off x="2993672" y="2311062"/>
                <a:ext cx="1506300" cy="52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600">
                    <a:solidFill>
                      <a:schemeClr val="lt1"/>
                    </a:solidFill>
                  </a:rPr>
                  <a:t>All business students can fit a semester-long study abroad experience!</a:t>
                </a:r>
                <a:endParaRPr sz="1000">
                  <a:solidFill>
                    <a:srgbClr val="FFFFFF"/>
                  </a:solidFill>
                  <a:latin typeface="Roboto"/>
                  <a:ea typeface="Roboto"/>
                  <a:cs typeface="Roboto"/>
                  <a:sym typeface="Roboto"/>
                </a:endParaRPr>
              </a:p>
            </p:txBody>
          </p:sp>
        </p:grpSp>
        <p:grpSp>
          <p:nvGrpSpPr>
            <p:cNvPr id="684" name="Google Shape;684;g1f0496b4f10_0_804"/>
            <p:cNvGrpSpPr/>
            <p:nvPr/>
          </p:nvGrpSpPr>
          <p:grpSpPr>
            <a:xfrm>
              <a:off x="1212300" y="3429005"/>
              <a:ext cx="1854000" cy="1854000"/>
              <a:chOff x="1212300" y="1644762"/>
              <a:chExt cx="1854000" cy="1854000"/>
            </a:xfrm>
          </p:grpSpPr>
          <p:sp>
            <p:nvSpPr>
              <p:cNvPr id="685" name="Google Shape;685;g1f0496b4f10_0_804"/>
              <p:cNvSpPr/>
              <p:nvPr/>
            </p:nvSpPr>
            <p:spPr>
              <a:xfrm>
                <a:off x="1212300" y="1644762"/>
                <a:ext cx="1854000" cy="1854000"/>
              </a:xfrm>
              <a:prstGeom prst="ellipse">
                <a:avLst/>
              </a:prstGeom>
              <a:solidFill>
                <a:srgbClr val="CC0918"/>
              </a:solidFill>
              <a:ln w="28575" cap="flat" cmpd="sng">
                <a:solidFill>
                  <a:srgbClr val="EDA2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g1f0496b4f10_0_804"/>
              <p:cNvSpPr txBox="1"/>
              <p:nvPr/>
            </p:nvSpPr>
            <p:spPr>
              <a:xfrm>
                <a:off x="1524597" y="2233752"/>
                <a:ext cx="1229400" cy="52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600">
                    <a:solidFill>
                      <a:schemeClr val="lt1"/>
                    </a:solidFill>
                  </a:rPr>
                  <a:t>70% of our students </a:t>
                </a:r>
                <a:br>
                  <a:rPr lang="en-US" sz="1600">
                    <a:solidFill>
                      <a:schemeClr val="lt1"/>
                    </a:solidFill>
                  </a:rPr>
                </a:br>
                <a:r>
                  <a:rPr lang="en-US" sz="1600">
                    <a:solidFill>
                      <a:schemeClr val="lt1"/>
                    </a:solidFill>
                  </a:rPr>
                  <a:t>Study Abroad</a:t>
                </a:r>
                <a:endParaRPr sz="1600">
                  <a:solidFill>
                    <a:srgbClr val="FFFFFF"/>
                  </a:solidFill>
                  <a:latin typeface="Roboto"/>
                  <a:ea typeface="Roboto"/>
                  <a:cs typeface="Roboto"/>
                  <a:sym typeface="Roboto"/>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27"/>
          <p:cNvSpPr txBox="1">
            <a:spLocks noGrp="1"/>
          </p:cNvSpPr>
          <p:nvPr>
            <p:ph type="title"/>
          </p:nvPr>
        </p:nvSpPr>
        <p:spPr>
          <a:xfrm>
            <a:off x="623888" y="787057"/>
            <a:ext cx="7886700" cy="1304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8102E"/>
              </a:buClr>
              <a:buSzPts val="3200"/>
              <a:buFont typeface="Arial"/>
              <a:buNone/>
            </a:pPr>
            <a:r>
              <a:rPr lang="en-US" sz="3200">
                <a:latin typeface="Arial"/>
                <a:ea typeface="Arial"/>
                <a:cs typeface="Arial"/>
                <a:sym typeface="Arial"/>
              </a:rPr>
              <a:t>Hands-On Learning: Career Connections</a:t>
            </a:r>
            <a:endParaRPr>
              <a:latin typeface="Arial"/>
              <a:ea typeface="Arial"/>
              <a:cs typeface="Arial"/>
              <a:sym typeface="Arial"/>
            </a:endParaRPr>
          </a:p>
        </p:txBody>
      </p:sp>
      <p:sp>
        <p:nvSpPr>
          <p:cNvPr id="692" name="Google Shape;692;p27"/>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pic>
        <p:nvPicPr>
          <p:cNvPr id="693" name="Google Shape;693;p27"/>
          <p:cNvPicPr preferRelativeResize="0"/>
          <p:nvPr/>
        </p:nvPicPr>
        <p:blipFill rotWithShape="1">
          <a:blip r:embed="rId3">
            <a:alphaModFix/>
          </a:blip>
          <a:srcRect t="20754" r="17722"/>
          <a:stretch/>
        </p:blipFill>
        <p:spPr>
          <a:xfrm>
            <a:off x="4882675" y="3601500"/>
            <a:ext cx="4261325" cy="2348299"/>
          </a:xfrm>
          <a:prstGeom prst="rect">
            <a:avLst/>
          </a:prstGeom>
          <a:noFill/>
          <a:ln>
            <a:noFill/>
          </a:ln>
        </p:spPr>
      </p:pic>
      <p:pic>
        <p:nvPicPr>
          <p:cNvPr id="694" name="Google Shape;694;p27"/>
          <p:cNvPicPr preferRelativeResize="0"/>
          <p:nvPr/>
        </p:nvPicPr>
        <p:blipFill rotWithShape="1">
          <a:blip r:embed="rId4">
            <a:alphaModFix/>
          </a:blip>
          <a:srcRect l="12916" r="25925"/>
          <a:stretch/>
        </p:blipFill>
        <p:spPr>
          <a:xfrm>
            <a:off x="0" y="3601503"/>
            <a:ext cx="2715975" cy="2348296"/>
          </a:xfrm>
          <a:prstGeom prst="rect">
            <a:avLst/>
          </a:prstGeom>
          <a:noFill/>
          <a:ln>
            <a:noFill/>
          </a:ln>
        </p:spPr>
      </p:pic>
      <p:pic>
        <p:nvPicPr>
          <p:cNvPr id="695" name="Google Shape;695;p27"/>
          <p:cNvPicPr preferRelativeResize="0"/>
          <p:nvPr/>
        </p:nvPicPr>
        <p:blipFill>
          <a:blip r:embed="rId5">
            <a:alphaModFix/>
          </a:blip>
          <a:stretch>
            <a:fillRect/>
          </a:stretch>
        </p:blipFill>
        <p:spPr>
          <a:xfrm>
            <a:off x="2715975" y="3601500"/>
            <a:ext cx="2166700" cy="2348301"/>
          </a:xfrm>
          <a:prstGeom prst="rect">
            <a:avLst/>
          </a:prstGeom>
          <a:noFill/>
          <a:ln>
            <a:noFill/>
          </a:ln>
        </p:spPr>
      </p:pic>
      <p:grpSp>
        <p:nvGrpSpPr>
          <p:cNvPr id="696" name="Google Shape;696;p27"/>
          <p:cNvGrpSpPr/>
          <p:nvPr/>
        </p:nvGrpSpPr>
        <p:grpSpPr>
          <a:xfrm>
            <a:off x="659533" y="1813904"/>
            <a:ext cx="7815436" cy="1645796"/>
            <a:chOff x="1212300" y="3429005"/>
            <a:chExt cx="3461527" cy="1854000"/>
          </a:xfrm>
        </p:grpSpPr>
        <p:grpSp>
          <p:nvGrpSpPr>
            <p:cNvPr id="697" name="Google Shape;697;p27"/>
            <p:cNvGrpSpPr/>
            <p:nvPr/>
          </p:nvGrpSpPr>
          <p:grpSpPr>
            <a:xfrm>
              <a:off x="2819827" y="3429005"/>
              <a:ext cx="1854000" cy="1854000"/>
              <a:chOff x="2819827" y="1644762"/>
              <a:chExt cx="1854000" cy="1854000"/>
            </a:xfrm>
          </p:grpSpPr>
          <p:sp>
            <p:nvSpPr>
              <p:cNvPr id="698" name="Google Shape;698;p27"/>
              <p:cNvSpPr/>
              <p:nvPr/>
            </p:nvSpPr>
            <p:spPr>
              <a:xfrm>
                <a:off x="2819827" y="1644762"/>
                <a:ext cx="1854000" cy="1854000"/>
              </a:xfrm>
              <a:prstGeom prst="ellipse">
                <a:avLst/>
              </a:prstGeom>
              <a:solidFill>
                <a:srgbClr val="AD102A"/>
              </a:solidFill>
              <a:ln w="28575" cap="flat" cmpd="sng">
                <a:solidFill>
                  <a:srgbClr val="EDA2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7"/>
              <p:cNvSpPr txBox="1"/>
              <p:nvPr/>
            </p:nvSpPr>
            <p:spPr>
              <a:xfrm>
                <a:off x="3098531" y="2311062"/>
                <a:ext cx="1506300" cy="52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600">
                    <a:solidFill>
                      <a:schemeClr val="lt1"/>
                    </a:solidFill>
                  </a:rPr>
                  <a:t>100% of students work with a real business client</a:t>
                </a:r>
                <a:endParaRPr sz="1000">
                  <a:solidFill>
                    <a:srgbClr val="FFFFFF"/>
                  </a:solidFill>
                  <a:latin typeface="Roboto"/>
                  <a:ea typeface="Roboto"/>
                  <a:cs typeface="Roboto"/>
                  <a:sym typeface="Roboto"/>
                </a:endParaRPr>
              </a:p>
            </p:txBody>
          </p:sp>
        </p:grpSp>
        <p:grpSp>
          <p:nvGrpSpPr>
            <p:cNvPr id="700" name="Google Shape;700;p27"/>
            <p:cNvGrpSpPr/>
            <p:nvPr/>
          </p:nvGrpSpPr>
          <p:grpSpPr>
            <a:xfrm>
              <a:off x="1212300" y="3429005"/>
              <a:ext cx="1854000" cy="1854000"/>
              <a:chOff x="1212300" y="1644762"/>
              <a:chExt cx="1854000" cy="1854000"/>
            </a:xfrm>
          </p:grpSpPr>
          <p:sp>
            <p:nvSpPr>
              <p:cNvPr id="701" name="Google Shape;701;p27"/>
              <p:cNvSpPr/>
              <p:nvPr/>
            </p:nvSpPr>
            <p:spPr>
              <a:xfrm>
                <a:off x="1212300" y="1644762"/>
                <a:ext cx="1854000" cy="1854000"/>
              </a:xfrm>
              <a:prstGeom prst="ellipse">
                <a:avLst/>
              </a:prstGeom>
              <a:solidFill>
                <a:srgbClr val="CC0918"/>
              </a:solidFill>
              <a:ln w="28575" cap="flat" cmpd="sng">
                <a:solidFill>
                  <a:srgbClr val="EDA2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7"/>
              <p:cNvSpPr txBox="1"/>
              <p:nvPr/>
            </p:nvSpPr>
            <p:spPr>
              <a:xfrm>
                <a:off x="1495764" y="2255183"/>
                <a:ext cx="1229400" cy="521400"/>
              </a:xfrm>
              <a:prstGeom prst="rect">
                <a:avLst/>
              </a:prstGeom>
              <a:solidFill>
                <a:srgbClr val="CC0918"/>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600">
                    <a:solidFill>
                      <a:srgbClr val="FFFFFF"/>
                    </a:solidFill>
                    <a:latin typeface="Roboto"/>
                    <a:ea typeface="Roboto"/>
                    <a:cs typeface="Roboto"/>
                    <a:sym typeface="Roboto"/>
                  </a:rPr>
                  <a:t>No. 2 public university for student internships </a:t>
                </a:r>
                <a:br>
                  <a:rPr lang="en-US" sz="1600">
                    <a:solidFill>
                      <a:srgbClr val="FFFFFF"/>
                    </a:solidFill>
                    <a:latin typeface="Roboto"/>
                    <a:ea typeface="Roboto"/>
                    <a:cs typeface="Roboto"/>
                    <a:sym typeface="Roboto"/>
                  </a:rPr>
                </a:br>
                <a:r>
                  <a:rPr lang="en-US" sz="1600">
                    <a:solidFill>
                      <a:srgbClr val="FFFFFF"/>
                    </a:solidFill>
                    <a:latin typeface="Roboto"/>
                    <a:ea typeface="Roboto"/>
                    <a:cs typeface="Roboto"/>
                    <a:sym typeface="Roboto"/>
                  </a:rPr>
                  <a:t>(Poets &amp; Quants)</a:t>
                </a:r>
                <a:endParaRPr sz="1600">
                  <a:solidFill>
                    <a:srgbClr val="FFFFFF"/>
                  </a:solidFill>
                  <a:latin typeface="Roboto"/>
                  <a:ea typeface="Roboto"/>
                  <a:cs typeface="Roboto"/>
                  <a:sym typeface="Roboto"/>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28"/>
          <p:cNvSpPr txBox="1">
            <a:spLocks noGrp="1"/>
          </p:cNvSpPr>
          <p:nvPr>
            <p:ph type="title"/>
          </p:nvPr>
        </p:nvSpPr>
        <p:spPr>
          <a:xfrm>
            <a:off x="623888" y="787057"/>
            <a:ext cx="7886700" cy="1304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8102E"/>
              </a:buClr>
              <a:buSzPts val="3600"/>
              <a:buFont typeface="Arial"/>
              <a:buNone/>
            </a:pPr>
            <a:r>
              <a:rPr lang="en-US">
                <a:latin typeface="Arial"/>
                <a:ea typeface="Arial"/>
                <a:cs typeface="Arial"/>
                <a:sym typeface="Arial"/>
              </a:rPr>
              <a:t>Hands-On Learning: Client Projects</a:t>
            </a:r>
            <a:endParaRPr>
              <a:latin typeface="Arial"/>
              <a:ea typeface="Arial"/>
              <a:cs typeface="Arial"/>
              <a:sym typeface="Arial"/>
            </a:endParaRPr>
          </a:p>
        </p:txBody>
      </p:sp>
      <p:sp>
        <p:nvSpPr>
          <p:cNvPr id="708" name="Google Shape;708;p28"/>
          <p:cNvSpPr txBox="1">
            <a:spLocks noGrp="1"/>
          </p:cNvSpPr>
          <p:nvPr>
            <p:ph type="ftr" idx="11"/>
          </p:nvPr>
        </p:nvSpPr>
        <p:spPr>
          <a:xfrm>
            <a:off x="3028950" y="61341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sp>
        <p:nvSpPr>
          <p:cNvPr id="709" name="Google Shape;709;p28"/>
          <p:cNvSpPr txBox="1"/>
          <p:nvPr/>
        </p:nvSpPr>
        <p:spPr>
          <a:xfrm>
            <a:off x="452438" y="1811740"/>
            <a:ext cx="8229600" cy="4526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88888"/>
              </a:buClr>
              <a:buSzPts val="2400"/>
              <a:buFont typeface="Arial"/>
              <a:buNone/>
            </a:pPr>
            <a:endParaRPr sz="2400" b="0" i="0" u="none" strike="noStrike" cap="none">
              <a:solidFill>
                <a:srgbClr val="888888"/>
              </a:solidFill>
              <a:latin typeface="Arial"/>
              <a:ea typeface="Arial"/>
              <a:cs typeface="Arial"/>
              <a:sym typeface="Arial"/>
            </a:endParaRPr>
          </a:p>
        </p:txBody>
      </p:sp>
      <p:pic>
        <p:nvPicPr>
          <p:cNvPr id="710" name="Google Shape;710;p28" descr="http://www.freeportnewsnetwork.com/wp-content/uploads/2018/02/Fifth-Third-Bank.jpg"/>
          <p:cNvPicPr preferRelativeResize="0"/>
          <p:nvPr/>
        </p:nvPicPr>
        <p:blipFill rotWithShape="1">
          <a:blip r:embed="rId3">
            <a:alphaModFix/>
          </a:blip>
          <a:srcRect/>
          <a:stretch/>
        </p:blipFill>
        <p:spPr>
          <a:xfrm>
            <a:off x="5713813" y="2432325"/>
            <a:ext cx="1755951" cy="981990"/>
          </a:xfrm>
          <a:prstGeom prst="rect">
            <a:avLst/>
          </a:prstGeom>
          <a:noFill/>
          <a:ln>
            <a:noFill/>
          </a:ln>
        </p:spPr>
      </p:pic>
      <p:pic>
        <p:nvPicPr>
          <p:cNvPr id="711" name="Google Shape;711;p28" descr="Physician Recruitment Case Studies | Cleveland Clinic | PracticeMatch"/>
          <p:cNvPicPr preferRelativeResize="0"/>
          <p:nvPr/>
        </p:nvPicPr>
        <p:blipFill rotWithShape="1">
          <a:blip r:embed="rId4">
            <a:alphaModFix/>
          </a:blip>
          <a:srcRect/>
          <a:stretch/>
        </p:blipFill>
        <p:spPr>
          <a:xfrm>
            <a:off x="543263" y="2912938"/>
            <a:ext cx="3361444" cy="604010"/>
          </a:xfrm>
          <a:prstGeom prst="rect">
            <a:avLst/>
          </a:prstGeom>
          <a:noFill/>
          <a:ln>
            <a:noFill/>
          </a:ln>
        </p:spPr>
      </p:pic>
      <p:pic>
        <p:nvPicPr>
          <p:cNvPr id="712" name="Google Shape;712;p28" descr="http://r1.vendingmarketwatch.com/files/base/image/AUTM/2012/06/16x9/1280x720/kroger-logo_10728407.jpg"/>
          <p:cNvPicPr preferRelativeResize="0"/>
          <p:nvPr/>
        </p:nvPicPr>
        <p:blipFill rotWithShape="1">
          <a:blip r:embed="rId5">
            <a:alphaModFix/>
          </a:blip>
          <a:srcRect/>
          <a:stretch/>
        </p:blipFill>
        <p:spPr>
          <a:xfrm>
            <a:off x="3240183" y="2097876"/>
            <a:ext cx="1157261" cy="650959"/>
          </a:xfrm>
          <a:prstGeom prst="rect">
            <a:avLst/>
          </a:prstGeom>
          <a:noFill/>
          <a:ln>
            <a:noFill/>
          </a:ln>
        </p:spPr>
      </p:pic>
      <p:pic>
        <p:nvPicPr>
          <p:cNvPr id="713" name="Google Shape;713;p28" descr="http://3.bp.blogspot.com/-FnKrEeEskZU/U-x0x7wYnUI/AAAAAAAABgs/v8Q_Ca-wngQ/s1600/textron-inc-logo.png"/>
          <p:cNvPicPr preferRelativeResize="0"/>
          <p:nvPr/>
        </p:nvPicPr>
        <p:blipFill rotWithShape="1">
          <a:blip r:embed="rId6">
            <a:alphaModFix/>
          </a:blip>
          <a:srcRect/>
          <a:stretch/>
        </p:blipFill>
        <p:spPr>
          <a:xfrm>
            <a:off x="1570313" y="2173040"/>
            <a:ext cx="1408712" cy="818814"/>
          </a:xfrm>
          <a:prstGeom prst="rect">
            <a:avLst/>
          </a:prstGeom>
          <a:noFill/>
          <a:ln>
            <a:noFill/>
          </a:ln>
        </p:spPr>
      </p:pic>
      <p:pic>
        <p:nvPicPr>
          <p:cNvPr id="714" name="Google Shape;714;p28" descr="https://s3.amazonaws.com/cvbj.biz/wp-content/uploads/2016/02/22134816/GALLO-logo.jpg"/>
          <p:cNvPicPr preferRelativeResize="0"/>
          <p:nvPr/>
        </p:nvPicPr>
        <p:blipFill rotWithShape="1">
          <a:blip r:embed="rId7">
            <a:alphaModFix/>
          </a:blip>
          <a:srcRect/>
          <a:stretch/>
        </p:blipFill>
        <p:spPr>
          <a:xfrm>
            <a:off x="4120711" y="2400010"/>
            <a:ext cx="1377120" cy="1046650"/>
          </a:xfrm>
          <a:prstGeom prst="rect">
            <a:avLst/>
          </a:prstGeom>
          <a:noFill/>
          <a:ln>
            <a:noFill/>
          </a:ln>
        </p:spPr>
      </p:pic>
      <p:pic>
        <p:nvPicPr>
          <p:cNvPr id="715" name="Google Shape;715;p28" descr="http://distributioncenterjobs.net/wp-content/uploads/2013/01/Target-Logo.jpg"/>
          <p:cNvPicPr preferRelativeResize="0"/>
          <p:nvPr/>
        </p:nvPicPr>
        <p:blipFill rotWithShape="1">
          <a:blip r:embed="rId8">
            <a:alphaModFix/>
          </a:blip>
          <a:srcRect/>
          <a:stretch/>
        </p:blipFill>
        <p:spPr>
          <a:xfrm>
            <a:off x="0" y="1932351"/>
            <a:ext cx="1309175" cy="981998"/>
          </a:xfrm>
          <a:prstGeom prst="rect">
            <a:avLst/>
          </a:prstGeom>
          <a:noFill/>
          <a:ln>
            <a:noFill/>
          </a:ln>
        </p:spPr>
      </p:pic>
      <p:pic>
        <p:nvPicPr>
          <p:cNvPr id="716" name="Google Shape;716;p28"/>
          <p:cNvPicPr preferRelativeResize="0"/>
          <p:nvPr/>
        </p:nvPicPr>
        <p:blipFill>
          <a:blip r:embed="rId9">
            <a:alphaModFix/>
          </a:blip>
          <a:stretch>
            <a:fillRect/>
          </a:stretch>
        </p:blipFill>
        <p:spPr>
          <a:xfrm>
            <a:off x="5667200" y="4038275"/>
            <a:ext cx="3476797" cy="2095926"/>
          </a:xfrm>
          <a:prstGeom prst="rect">
            <a:avLst/>
          </a:prstGeom>
          <a:noFill/>
          <a:ln>
            <a:noFill/>
          </a:ln>
        </p:spPr>
      </p:pic>
      <p:pic>
        <p:nvPicPr>
          <p:cNvPr id="717" name="Google Shape;717;p28"/>
          <p:cNvPicPr preferRelativeResize="0"/>
          <p:nvPr/>
        </p:nvPicPr>
        <p:blipFill rotWithShape="1">
          <a:blip r:embed="rId10">
            <a:alphaModFix/>
          </a:blip>
          <a:srcRect b="37331"/>
          <a:stretch/>
        </p:blipFill>
        <p:spPr>
          <a:xfrm>
            <a:off x="6" y="4038275"/>
            <a:ext cx="5667195" cy="2095923"/>
          </a:xfrm>
          <a:prstGeom prst="rect">
            <a:avLst/>
          </a:prstGeom>
          <a:noFill/>
          <a:ln>
            <a:noFill/>
          </a:ln>
        </p:spPr>
      </p:pic>
      <p:pic>
        <p:nvPicPr>
          <p:cNvPr id="718" name="Google Shape;718;p28"/>
          <p:cNvPicPr preferRelativeResize="0"/>
          <p:nvPr/>
        </p:nvPicPr>
        <p:blipFill>
          <a:blip r:embed="rId11">
            <a:alphaModFix/>
          </a:blip>
          <a:stretch>
            <a:fillRect/>
          </a:stretch>
        </p:blipFill>
        <p:spPr>
          <a:xfrm>
            <a:off x="7833375" y="2218463"/>
            <a:ext cx="948810" cy="982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30"/>
          <p:cNvSpPr txBox="1">
            <a:spLocks noGrp="1"/>
          </p:cNvSpPr>
          <p:nvPr>
            <p:ph type="title"/>
          </p:nvPr>
        </p:nvSpPr>
        <p:spPr>
          <a:xfrm>
            <a:off x="407000" y="787050"/>
            <a:ext cx="8320500" cy="1304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8102E"/>
              </a:buClr>
              <a:buSzPts val="3600"/>
              <a:buFont typeface="Arial"/>
              <a:buNone/>
            </a:pPr>
            <a:r>
              <a:rPr lang="en-US" sz="3500">
                <a:latin typeface="Arial"/>
                <a:ea typeface="Arial"/>
                <a:cs typeface="Arial"/>
                <a:sym typeface="Arial"/>
              </a:rPr>
              <a:t>Hands-On Learning: Internships &amp; Jobs</a:t>
            </a:r>
            <a:endParaRPr sz="3500">
              <a:latin typeface="Arial"/>
              <a:ea typeface="Arial"/>
              <a:cs typeface="Arial"/>
              <a:sym typeface="Arial"/>
            </a:endParaRPr>
          </a:p>
        </p:txBody>
      </p:sp>
      <p:sp>
        <p:nvSpPr>
          <p:cNvPr id="724" name="Google Shape;724;p30"/>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sp>
        <p:nvSpPr>
          <p:cNvPr id="725" name="Google Shape;725;p30"/>
          <p:cNvSpPr txBox="1"/>
          <p:nvPr/>
        </p:nvSpPr>
        <p:spPr>
          <a:xfrm>
            <a:off x="452438" y="1887940"/>
            <a:ext cx="8229600" cy="4526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88888"/>
              </a:buClr>
              <a:buSzPts val="2400"/>
              <a:buFont typeface="Arial"/>
              <a:buNone/>
            </a:pPr>
            <a:endParaRPr sz="2400" b="0" i="0" u="none" strike="noStrike" cap="none">
              <a:solidFill>
                <a:srgbClr val="888888"/>
              </a:solidFill>
              <a:latin typeface="Arial"/>
              <a:ea typeface="Arial"/>
              <a:cs typeface="Arial"/>
              <a:sym typeface="Arial"/>
            </a:endParaRPr>
          </a:p>
        </p:txBody>
      </p:sp>
      <p:sp>
        <p:nvSpPr>
          <p:cNvPr id="726" name="Google Shape;726;p30"/>
          <p:cNvSpPr txBox="1"/>
          <p:nvPr/>
        </p:nvSpPr>
        <p:spPr>
          <a:xfrm>
            <a:off x="452450" y="2212150"/>
            <a:ext cx="4750200" cy="3444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1">
                <a:solidFill>
                  <a:schemeClr val="dk1"/>
                </a:solidFill>
              </a:rPr>
              <a:t>97</a:t>
            </a:r>
            <a:r>
              <a:rPr lang="en-US" sz="2000" b="1" i="0" u="none" strike="noStrike" cap="none">
                <a:solidFill>
                  <a:schemeClr val="dk1"/>
                </a:solidFill>
                <a:latin typeface="Arial"/>
                <a:ea typeface="Arial"/>
                <a:cs typeface="Arial"/>
                <a:sym typeface="Arial"/>
              </a:rPr>
              <a:t>%</a:t>
            </a:r>
            <a:r>
              <a:rPr lang="en-US" sz="2000" b="0" i="0" u="none" strike="noStrike" cap="none">
                <a:solidFill>
                  <a:schemeClr val="dk1"/>
                </a:solidFill>
                <a:latin typeface="Arial"/>
                <a:ea typeface="Arial"/>
                <a:cs typeface="Arial"/>
                <a:sym typeface="Arial"/>
              </a:rPr>
              <a:t> Completed at least one Internship</a:t>
            </a:r>
            <a:endParaRPr sz="2000" b="0" i="0" u="none" strike="noStrike" cap="none">
              <a:solidFill>
                <a:schemeClr val="dk1"/>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 </a:t>
            </a:r>
            <a:endParaRPr sz="2000">
              <a:solidFill>
                <a:schemeClr val="dk1"/>
              </a:solidFill>
            </a:endParaRPr>
          </a:p>
          <a:p>
            <a:pPr marL="0" marR="0" lvl="0" indent="0" algn="l" rtl="0">
              <a:lnSpc>
                <a:spcPct val="90000"/>
              </a:lnSpc>
              <a:spcBef>
                <a:spcPts val="100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p:txBody>
      </p:sp>
      <p:grpSp>
        <p:nvGrpSpPr>
          <p:cNvPr id="727" name="Google Shape;727;p30"/>
          <p:cNvGrpSpPr/>
          <p:nvPr/>
        </p:nvGrpSpPr>
        <p:grpSpPr>
          <a:xfrm>
            <a:off x="5149023" y="1887954"/>
            <a:ext cx="3795440" cy="4295328"/>
            <a:chOff x="2318357" y="15207"/>
            <a:chExt cx="3795440" cy="4295328"/>
          </a:xfrm>
        </p:grpSpPr>
        <p:sp>
          <p:nvSpPr>
            <p:cNvPr id="728" name="Google Shape;728;p30"/>
            <p:cNvSpPr/>
            <p:nvPr/>
          </p:nvSpPr>
          <p:spPr>
            <a:xfrm>
              <a:off x="2462041" y="176216"/>
              <a:ext cx="3497227" cy="1214540"/>
            </a:xfrm>
            <a:prstGeom prst="ellipse">
              <a:avLst/>
            </a:prstGeom>
            <a:solidFill>
              <a:srgbClr val="E3BABC">
                <a:alpha val="4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30"/>
            <p:cNvSpPr/>
            <p:nvPr/>
          </p:nvSpPr>
          <p:spPr>
            <a:xfrm>
              <a:off x="3877198" y="3150215"/>
              <a:ext cx="677757" cy="433764"/>
            </a:xfrm>
            <a:prstGeom prst="downArrow">
              <a:avLst>
                <a:gd name="adj1" fmla="val 50000"/>
                <a:gd name="adj2" fmla="val 50000"/>
              </a:avLst>
            </a:prstGeom>
            <a:solidFill>
              <a:srgbClr val="DDA8A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30"/>
            <p:cNvSpPr/>
            <p:nvPr/>
          </p:nvSpPr>
          <p:spPr>
            <a:xfrm>
              <a:off x="2589460" y="3497227"/>
              <a:ext cx="3253234" cy="81330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30"/>
            <p:cNvSpPr txBox="1"/>
            <p:nvPr/>
          </p:nvSpPr>
          <p:spPr>
            <a:xfrm>
              <a:off x="2589460" y="3497227"/>
              <a:ext cx="3253234" cy="813308"/>
            </a:xfrm>
            <a:prstGeom prst="rect">
              <a:avLst/>
            </a:prstGeom>
            <a:noFill/>
            <a:ln>
              <a:noFill/>
            </a:ln>
          </p:spPr>
          <p:txBody>
            <a:bodyPr spcFirstLastPara="1" wrap="square" lIns="199125" tIns="199125" rIns="199125" bIns="199125" anchor="ctr" anchorCtr="0">
              <a:noAutofit/>
            </a:bodyPr>
            <a:lstStyle/>
            <a:p>
              <a:pPr marL="0" marR="0" lvl="0" indent="0" algn="ctr" rtl="0">
                <a:lnSpc>
                  <a:spcPct val="90000"/>
                </a:lnSpc>
                <a:spcBef>
                  <a:spcPts val="0"/>
                </a:spcBef>
                <a:spcAft>
                  <a:spcPts val="0"/>
                </a:spcAft>
                <a:buClr>
                  <a:schemeClr val="dk1"/>
                </a:buClr>
                <a:buSzPts val="2800"/>
                <a:buFont typeface="Calibri"/>
                <a:buNone/>
              </a:pPr>
              <a:r>
                <a:rPr lang="en-US" sz="2800" b="0" i="0" u="none" strike="noStrike" cap="none">
                  <a:solidFill>
                    <a:schemeClr val="dk1"/>
                  </a:solidFill>
                  <a:latin typeface="Calibri"/>
                  <a:ea typeface="Calibri"/>
                  <a:cs typeface="Calibri"/>
                  <a:sym typeface="Calibri"/>
                </a:rPr>
                <a:t>Jobs/Internships</a:t>
              </a:r>
              <a:endParaRPr sz="1400" b="0" i="0" u="none" strike="noStrike" cap="none">
                <a:solidFill>
                  <a:srgbClr val="000000"/>
                </a:solidFill>
                <a:latin typeface="Arial"/>
                <a:ea typeface="Arial"/>
                <a:cs typeface="Arial"/>
                <a:sym typeface="Arial"/>
              </a:endParaRPr>
            </a:p>
          </p:txBody>
        </p:sp>
        <p:sp>
          <p:nvSpPr>
            <p:cNvPr id="732" name="Google Shape;732;p30"/>
            <p:cNvSpPr/>
            <p:nvPr/>
          </p:nvSpPr>
          <p:spPr>
            <a:xfrm>
              <a:off x="3733514" y="1484559"/>
              <a:ext cx="1219962" cy="1219962"/>
            </a:xfrm>
            <a:prstGeom prst="ellipse">
              <a:avLst/>
            </a:prstGeom>
            <a:solidFill>
              <a:srgbClr val="C3112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30"/>
            <p:cNvSpPr txBox="1"/>
            <p:nvPr/>
          </p:nvSpPr>
          <p:spPr>
            <a:xfrm>
              <a:off x="3912173" y="1663218"/>
              <a:ext cx="862644" cy="862644"/>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1300"/>
                <a:buFont typeface="Calibri"/>
                <a:buNone/>
              </a:pPr>
              <a:r>
                <a:rPr lang="en-US" sz="1300" b="1" i="0" u="none" strike="noStrike" cap="none">
                  <a:solidFill>
                    <a:schemeClr val="lt1"/>
                  </a:solidFill>
                  <a:latin typeface="Calibri"/>
                  <a:ea typeface="Calibri"/>
                  <a:cs typeface="Calibri"/>
                  <a:sym typeface="Calibri"/>
                </a:rPr>
                <a:t>Networking</a:t>
              </a:r>
              <a:endParaRPr sz="1400" b="0" i="0" u="none" strike="noStrike" cap="none">
                <a:solidFill>
                  <a:srgbClr val="000000"/>
                </a:solidFill>
                <a:latin typeface="Arial"/>
                <a:ea typeface="Arial"/>
                <a:cs typeface="Arial"/>
                <a:sym typeface="Arial"/>
              </a:endParaRPr>
            </a:p>
          </p:txBody>
        </p:sp>
        <p:sp>
          <p:nvSpPr>
            <p:cNvPr id="734" name="Google Shape;734;p30"/>
            <p:cNvSpPr/>
            <p:nvPr/>
          </p:nvSpPr>
          <p:spPr>
            <a:xfrm>
              <a:off x="2860563" y="569316"/>
              <a:ext cx="1219962" cy="1219962"/>
            </a:xfrm>
            <a:prstGeom prst="ellipse">
              <a:avLst/>
            </a:prstGeom>
            <a:solidFill>
              <a:srgbClr val="C3112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30"/>
            <p:cNvSpPr txBox="1"/>
            <p:nvPr/>
          </p:nvSpPr>
          <p:spPr>
            <a:xfrm>
              <a:off x="3039222" y="747975"/>
              <a:ext cx="862644" cy="862644"/>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1300"/>
                <a:buFont typeface="Calibri"/>
                <a:buNone/>
              </a:pPr>
              <a:r>
                <a:rPr lang="en-US" sz="1300" b="0" i="0" u="none" strike="noStrike" cap="none">
                  <a:solidFill>
                    <a:schemeClr val="lt1"/>
                  </a:solidFill>
                  <a:latin typeface="Calibri"/>
                  <a:ea typeface="Calibri"/>
                  <a:cs typeface="Calibri"/>
                  <a:sym typeface="Calibri"/>
                </a:rPr>
                <a:t>Career Fair</a:t>
              </a:r>
              <a:endParaRPr sz="1400" b="0" i="0" u="none" strike="noStrike" cap="none">
                <a:solidFill>
                  <a:srgbClr val="000000"/>
                </a:solidFill>
                <a:latin typeface="Arial"/>
                <a:ea typeface="Arial"/>
                <a:cs typeface="Arial"/>
                <a:sym typeface="Arial"/>
              </a:endParaRPr>
            </a:p>
          </p:txBody>
        </p:sp>
        <p:sp>
          <p:nvSpPr>
            <p:cNvPr id="736" name="Google Shape;736;p30"/>
            <p:cNvSpPr/>
            <p:nvPr/>
          </p:nvSpPr>
          <p:spPr>
            <a:xfrm>
              <a:off x="4107636" y="274356"/>
              <a:ext cx="1219962" cy="1219962"/>
            </a:xfrm>
            <a:prstGeom prst="ellipse">
              <a:avLst/>
            </a:prstGeom>
            <a:solidFill>
              <a:srgbClr val="C3112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30"/>
            <p:cNvSpPr txBox="1"/>
            <p:nvPr/>
          </p:nvSpPr>
          <p:spPr>
            <a:xfrm>
              <a:off x="4286295" y="453015"/>
              <a:ext cx="862644" cy="862644"/>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1300"/>
                <a:buFont typeface="Calibri"/>
                <a:buNone/>
              </a:pPr>
              <a:r>
                <a:rPr lang="en-US" sz="1300" b="0" i="0" u="none" strike="noStrike" cap="none">
                  <a:solidFill>
                    <a:schemeClr val="lt1"/>
                  </a:solidFill>
                  <a:latin typeface="Calibri"/>
                  <a:ea typeface="Calibri"/>
                  <a:cs typeface="Calibri"/>
                  <a:sym typeface="Calibri"/>
                </a:rPr>
                <a:t>Handshake</a:t>
              </a:r>
              <a:endParaRPr sz="1400" b="0" i="0" u="none" strike="noStrike" cap="none">
                <a:solidFill>
                  <a:srgbClr val="000000"/>
                </a:solidFill>
                <a:latin typeface="Arial"/>
                <a:ea typeface="Arial"/>
                <a:cs typeface="Arial"/>
                <a:sym typeface="Arial"/>
              </a:endParaRPr>
            </a:p>
          </p:txBody>
        </p:sp>
        <p:sp>
          <p:nvSpPr>
            <p:cNvPr id="738" name="Google Shape;738;p30"/>
            <p:cNvSpPr/>
            <p:nvPr/>
          </p:nvSpPr>
          <p:spPr>
            <a:xfrm>
              <a:off x="2318357" y="15207"/>
              <a:ext cx="3795440" cy="3036352"/>
            </a:xfrm>
            <a:custGeom>
              <a:avLst/>
              <a:gdLst/>
              <a:ahLst/>
              <a:cxnLst/>
              <a:rect l="l" t="t" r="r" b="b"/>
              <a:pathLst>
                <a:path w="120000" h="120000" extrusionOk="0">
                  <a:moveTo>
                    <a:pt x="584" y="34175"/>
                  </a:moveTo>
                  <a:lnTo>
                    <a:pt x="584" y="34175"/>
                  </a:lnTo>
                  <a:cubicBezTo>
                    <a:pt x="-2679" y="22567"/>
                    <a:pt x="7879" y="11072"/>
                    <a:pt x="27615" y="4745"/>
                  </a:cubicBezTo>
                  <a:cubicBezTo>
                    <a:pt x="47351" y="-1582"/>
                    <a:pt x="72649" y="-1582"/>
                    <a:pt x="92385" y="4745"/>
                  </a:cubicBezTo>
                  <a:cubicBezTo>
                    <a:pt x="112121" y="11072"/>
                    <a:pt x="122679" y="22567"/>
                    <a:pt x="119416" y="34175"/>
                  </a:cubicBezTo>
                  <a:lnTo>
                    <a:pt x="74854" y="113544"/>
                  </a:lnTo>
                  <a:cubicBezTo>
                    <a:pt x="73813" y="117246"/>
                    <a:pt x="67478" y="120000"/>
                    <a:pt x="60000" y="120000"/>
                  </a:cubicBezTo>
                  <a:cubicBezTo>
                    <a:pt x="52522" y="120000"/>
                    <a:pt x="46187" y="117246"/>
                    <a:pt x="45146" y="113544"/>
                  </a:cubicBezTo>
                  <a:close/>
                  <a:moveTo>
                    <a:pt x="4800" y="30000"/>
                  </a:moveTo>
                  <a:lnTo>
                    <a:pt x="4800" y="30000"/>
                  </a:lnTo>
                  <a:cubicBezTo>
                    <a:pt x="4800" y="43255"/>
                    <a:pt x="29514" y="54000"/>
                    <a:pt x="60000" y="54000"/>
                  </a:cubicBezTo>
                  <a:cubicBezTo>
                    <a:pt x="90486" y="54000"/>
                    <a:pt x="115200" y="43255"/>
                    <a:pt x="115200" y="30000"/>
                  </a:cubicBezTo>
                  <a:cubicBezTo>
                    <a:pt x="115200" y="16745"/>
                    <a:pt x="90486" y="6000"/>
                    <a:pt x="60000" y="6000"/>
                  </a:cubicBezTo>
                  <a:cubicBezTo>
                    <a:pt x="29514" y="6000"/>
                    <a:pt x="4800" y="16745"/>
                    <a:pt x="4800" y="30000"/>
                  </a:cubicBezTo>
                  <a:close/>
                </a:path>
              </a:pathLst>
            </a:custGeom>
            <a:solidFill>
              <a:schemeClr val="lt1">
                <a:alpha val="40000"/>
              </a:schemeClr>
            </a:solidFill>
            <a:ln w="9525" cap="flat" cmpd="sng">
              <a:solidFill>
                <a:srgbClr val="C3112B"/>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39" name="Google Shape;739;p30"/>
          <p:cNvPicPr preferRelativeResize="0"/>
          <p:nvPr/>
        </p:nvPicPr>
        <p:blipFill>
          <a:blip r:embed="rId3">
            <a:alphaModFix/>
          </a:blip>
          <a:stretch>
            <a:fillRect/>
          </a:stretch>
        </p:blipFill>
        <p:spPr>
          <a:xfrm>
            <a:off x="667725" y="2893075"/>
            <a:ext cx="4270126" cy="28460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g1e8d3440565_0_0"/>
          <p:cNvSpPr txBox="1">
            <a:spLocks noGrp="1"/>
          </p:cNvSpPr>
          <p:nvPr>
            <p:ph type="title"/>
          </p:nvPr>
        </p:nvSpPr>
        <p:spPr>
          <a:xfrm>
            <a:off x="407000" y="787050"/>
            <a:ext cx="8320500" cy="1304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8102E"/>
              </a:buClr>
              <a:buSzPts val="3600"/>
              <a:buFont typeface="Arial"/>
              <a:buNone/>
            </a:pPr>
            <a:r>
              <a:rPr lang="en-US" sz="3500">
                <a:latin typeface="Arial"/>
                <a:ea typeface="Arial"/>
                <a:cs typeface="Arial"/>
                <a:sym typeface="Arial"/>
              </a:rPr>
              <a:t>Hands-On Learning: Internships &amp; Jobs</a:t>
            </a:r>
            <a:endParaRPr sz="3500">
              <a:latin typeface="Arial"/>
              <a:ea typeface="Arial"/>
              <a:cs typeface="Arial"/>
              <a:sym typeface="Arial"/>
            </a:endParaRPr>
          </a:p>
        </p:txBody>
      </p:sp>
      <p:sp>
        <p:nvSpPr>
          <p:cNvPr id="745" name="Google Shape;745;g1e8d3440565_0_0"/>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sp>
        <p:nvSpPr>
          <p:cNvPr id="746" name="Google Shape;746;g1e8d3440565_0_0"/>
          <p:cNvSpPr txBox="1"/>
          <p:nvPr/>
        </p:nvSpPr>
        <p:spPr>
          <a:xfrm>
            <a:off x="452438" y="1887940"/>
            <a:ext cx="8229600" cy="4526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88888"/>
              </a:buClr>
              <a:buSzPts val="2400"/>
              <a:buFont typeface="Arial"/>
              <a:buNone/>
            </a:pPr>
            <a:endParaRPr sz="2400" b="0" i="0" u="none" strike="noStrike" cap="none">
              <a:solidFill>
                <a:srgbClr val="888888"/>
              </a:solidFill>
              <a:latin typeface="Arial"/>
              <a:ea typeface="Arial"/>
              <a:cs typeface="Arial"/>
              <a:sym typeface="Arial"/>
            </a:endParaRPr>
          </a:p>
        </p:txBody>
      </p:sp>
      <p:sp>
        <p:nvSpPr>
          <p:cNvPr id="747" name="Google Shape;747;g1e8d3440565_0_0"/>
          <p:cNvSpPr txBox="1"/>
          <p:nvPr/>
        </p:nvSpPr>
        <p:spPr>
          <a:xfrm>
            <a:off x="407000" y="2150250"/>
            <a:ext cx="4566300" cy="3444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2000"/>
              <a:buFont typeface="Arial"/>
              <a:buNone/>
            </a:pPr>
            <a:r>
              <a:rPr lang="en-US" sz="2000" b="1">
                <a:solidFill>
                  <a:schemeClr val="dk1"/>
                </a:solidFill>
              </a:rPr>
              <a:t>Top 3</a:t>
            </a:r>
            <a:r>
              <a:rPr lang="en-US" sz="2000" b="1" i="0" u="none" strike="noStrike" cap="none">
                <a:solidFill>
                  <a:schemeClr val="dk1"/>
                </a:solidFill>
                <a:latin typeface="Arial"/>
                <a:ea typeface="Arial"/>
                <a:cs typeface="Arial"/>
                <a:sym typeface="Arial"/>
              </a:rPr>
              <a:t> </a:t>
            </a:r>
            <a:r>
              <a:rPr lang="en-US" sz="2000" b="0" i="0" u="none" strike="noStrike" cap="none">
                <a:solidFill>
                  <a:schemeClr val="dk1"/>
                </a:solidFill>
                <a:latin typeface="Arial"/>
                <a:ea typeface="Arial"/>
                <a:cs typeface="Arial"/>
                <a:sym typeface="Arial"/>
              </a:rPr>
              <a:t>Public University for landing a job with their desired company </a:t>
            </a:r>
            <a:r>
              <a:rPr lang="en-US" sz="1300" b="0" i="0" u="none" strike="noStrike" cap="none">
                <a:solidFill>
                  <a:schemeClr val="dk1"/>
                </a:solidFill>
                <a:latin typeface="Arial"/>
                <a:ea typeface="Arial"/>
                <a:cs typeface="Arial"/>
                <a:sym typeface="Arial"/>
              </a:rPr>
              <a:t>(Poets &amp; Quants)</a:t>
            </a:r>
            <a:endParaRPr sz="1300" b="0"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p:txBody>
      </p:sp>
      <p:grpSp>
        <p:nvGrpSpPr>
          <p:cNvPr id="748" name="Google Shape;748;g1e8d3440565_0_0"/>
          <p:cNvGrpSpPr/>
          <p:nvPr/>
        </p:nvGrpSpPr>
        <p:grpSpPr>
          <a:xfrm>
            <a:off x="5149023" y="1887954"/>
            <a:ext cx="3795300" cy="4295320"/>
            <a:chOff x="2318357" y="15207"/>
            <a:chExt cx="3795300" cy="4295320"/>
          </a:xfrm>
        </p:grpSpPr>
        <p:sp>
          <p:nvSpPr>
            <p:cNvPr id="749" name="Google Shape;749;g1e8d3440565_0_0"/>
            <p:cNvSpPr/>
            <p:nvPr/>
          </p:nvSpPr>
          <p:spPr>
            <a:xfrm>
              <a:off x="2462041" y="176216"/>
              <a:ext cx="3497100" cy="1214400"/>
            </a:xfrm>
            <a:prstGeom prst="ellipse">
              <a:avLst/>
            </a:prstGeom>
            <a:solidFill>
              <a:srgbClr val="E3BABC">
                <a:alpha val="4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g1e8d3440565_0_0"/>
            <p:cNvSpPr/>
            <p:nvPr/>
          </p:nvSpPr>
          <p:spPr>
            <a:xfrm>
              <a:off x="3877198" y="3150215"/>
              <a:ext cx="677700" cy="433800"/>
            </a:xfrm>
            <a:prstGeom prst="downArrow">
              <a:avLst>
                <a:gd name="adj1" fmla="val 50000"/>
                <a:gd name="adj2" fmla="val 50000"/>
              </a:avLst>
            </a:prstGeom>
            <a:solidFill>
              <a:srgbClr val="DDA8A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g1e8d3440565_0_0"/>
            <p:cNvSpPr/>
            <p:nvPr/>
          </p:nvSpPr>
          <p:spPr>
            <a:xfrm>
              <a:off x="2589460" y="3497227"/>
              <a:ext cx="3253200" cy="813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g1e8d3440565_0_0"/>
            <p:cNvSpPr txBox="1"/>
            <p:nvPr/>
          </p:nvSpPr>
          <p:spPr>
            <a:xfrm>
              <a:off x="2589460" y="3497227"/>
              <a:ext cx="3253200" cy="813300"/>
            </a:xfrm>
            <a:prstGeom prst="rect">
              <a:avLst/>
            </a:prstGeom>
            <a:noFill/>
            <a:ln>
              <a:noFill/>
            </a:ln>
          </p:spPr>
          <p:txBody>
            <a:bodyPr spcFirstLastPara="1" wrap="square" lIns="199125" tIns="199125" rIns="199125" bIns="199125" anchor="ctr" anchorCtr="0">
              <a:noAutofit/>
            </a:bodyPr>
            <a:lstStyle/>
            <a:p>
              <a:pPr marL="0" marR="0" lvl="0" indent="0" algn="ctr" rtl="0">
                <a:lnSpc>
                  <a:spcPct val="90000"/>
                </a:lnSpc>
                <a:spcBef>
                  <a:spcPts val="0"/>
                </a:spcBef>
                <a:spcAft>
                  <a:spcPts val="0"/>
                </a:spcAft>
                <a:buClr>
                  <a:schemeClr val="dk1"/>
                </a:buClr>
                <a:buSzPts val="2800"/>
                <a:buFont typeface="Calibri"/>
                <a:buNone/>
              </a:pPr>
              <a:r>
                <a:rPr lang="en-US" sz="2800" b="0" i="0" u="none" strike="noStrike" cap="none">
                  <a:solidFill>
                    <a:schemeClr val="dk1"/>
                  </a:solidFill>
                  <a:latin typeface="Calibri"/>
                  <a:ea typeface="Calibri"/>
                  <a:cs typeface="Calibri"/>
                  <a:sym typeface="Calibri"/>
                </a:rPr>
                <a:t>Jobs/Internships</a:t>
              </a:r>
              <a:endParaRPr sz="1400" b="0" i="0" u="none" strike="noStrike" cap="none">
                <a:solidFill>
                  <a:srgbClr val="000000"/>
                </a:solidFill>
                <a:latin typeface="Arial"/>
                <a:ea typeface="Arial"/>
                <a:cs typeface="Arial"/>
                <a:sym typeface="Arial"/>
              </a:endParaRPr>
            </a:p>
          </p:txBody>
        </p:sp>
        <p:sp>
          <p:nvSpPr>
            <p:cNvPr id="753" name="Google Shape;753;g1e8d3440565_0_0"/>
            <p:cNvSpPr/>
            <p:nvPr/>
          </p:nvSpPr>
          <p:spPr>
            <a:xfrm>
              <a:off x="3733514" y="1484559"/>
              <a:ext cx="1220100" cy="1220100"/>
            </a:xfrm>
            <a:prstGeom prst="ellipse">
              <a:avLst/>
            </a:prstGeom>
            <a:solidFill>
              <a:srgbClr val="C3112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g1e8d3440565_0_0"/>
            <p:cNvSpPr txBox="1"/>
            <p:nvPr/>
          </p:nvSpPr>
          <p:spPr>
            <a:xfrm>
              <a:off x="3912173" y="1663218"/>
              <a:ext cx="862500" cy="862500"/>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1300"/>
                <a:buFont typeface="Calibri"/>
                <a:buNone/>
              </a:pPr>
              <a:r>
                <a:rPr lang="en-US" sz="1300" b="1" i="0" u="none" strike="noStrike" cap="none">
                  <a:solidFill>
                    <a:schemeClr val="lt1"/>
                  </a:solidFill>
                  <a:latin typeface="Calibri"/>
                  <a:ea typeface="Calibri"/>
                  <a:cs typeface="Calibri"/>
                  <a:sym typeface="Calibri"/>
                </a:rPr>
                <a:t>Networking</a:t>
              </a:r>
              <a:endParaRPr sz="1400" b="0" i="0" u="none" strike="noStrike" cap="none">
                <a:solidFill>
                  <a:srgbClr val="000000"/>
                </a:solidFill>
                <a:latin typeface="Arial"/>
                <a:ea typeface="Arial"/>
                <a:cs typeface="Arial"/>
                <a:sym typeface="Arial"/>
              </a:endParaRPr>
            </a:p>
          </p:txBody>
        </p:sp>
        <p:sp>
          <p:nvSpPr>
            <p:cNvPr id="755" name="Google Shape;755;g1e8d3440565_0_0"/>
            <p:cNvSpPr/>
            <p:nvPr/>
          </p:nvSpPr>
          <p:spPr>
            <a:xfrm>
              <a:off x="2860563" y="569316"/>
              <a:ext cx="1220100" cy="1220100"/>
            </a:xfrm>
            <a:prstGeom prst="ellipse">
              <a:avLst/>
            </a:prstGeom>
            <a:solidFill>
              <a:srgbClr val="C3112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g1e8d3440565_0_0"/>
            <p:cNvSpPr txBox="1"/>
            <p:nvPr/>
          </p:nvSpPr>
          <p:spPr>
            <a:xfrm>
              <a:off x="3039222" y="747975"/>
              <a:ext cx="862500" cy="862500"/>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1300"/>
                <a:buFont typeface="Calibri"/>
                <a:buNone/>
              </a:pPr>
              <a:r>
                <a:rPr lang="en-US" sz="1300" b="0" i="0" u="none" strike="noStrike" cap="none">
                  <a:solidFill>
                    <a:schemeClr val="lt1"/>
                  </a:solidFill>
                  <a:latin typeface="Calibri"/>
                  <a:ea typeface="Calibri"/>
                  <a:cs typeface="Calibri"/>
                  <a:sym typeface="Calibri"/>
                </a:rPr>
                <a:t>Career Fair</a:t>
              </a:r>
              <a:endParaRPr sz="1400" b="0" i="0" u="none" strike="noStrike" cap="none">
                <a:solidFill>
                  <a:srgbClr val="000000"/>
                </a:solidFill>
                <a:latin typeface="Arial"/>
                <a:ea typeface="Arial"/>
                <a:cs typeface="Arial"/>
                <a:sym typeface="Arial"/>
              </a:endParaRPr>
            </a:p>
          </p:txBody>
        </p:sp>
        <p:sp>
          <p:nvSpPr>
            <p:cNvPr id="757" name="Google Shape;757;g1e8d3440565_0_0"/>
            <p:cNvSpPr/>
            <p:nvPr/>
          </p:nvSpPr>
          <p:spPr>
            <a:xfrm>
              <a:off x="4107636" y="274356"/>
              <a:ext cx="1220100" cy="1220100"/>
            </a:xfrm>
            <a:prstGeom prst="ellipse">
              <a:avLst/>
            </a:prstGeom>
            <a:solidFill>
              <a:srgbClr val="C3112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g1e8d3440565_0_0"/>
            <p:cNvSpPr txBox="1"/>
            <p:nvPr/>
          </p:nvSpPr>
          <p:spPr>
            <a:xfrm>
              <a:off x="4286295" y="453015"/>
              <a:ext cx="862500" cy="862500"/>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1300"/>
                <a:buFont typeface="Calibri"/>
                <a:buNone/>
              </a:pPr>
              <a:r>
                <a:rPr lang="en-US" sz="1300" b="0" i="0" u="none" strike="noStrike" cap="none">
                  <a:solidFill>
                    <a:schemeClr val="lt1"/>
                  </a:solidFill>
                  <a:latin typeface="Calibri"/>
                  <a:ea typeface="Calibri"/>
                  <a:cs typeface="Calibri"/>
                  <a:sym typeface="Calibri"/>
                </a:rPr>
                <a:t>Handshake</a:t>
              </a:r>
              <a:endParaRPr sz="1400" b="0" i="0" u="none" strike="noStrike" cap="none">
                <a:solidFill>
                  <a:srgbClr val="000000"/>
                </a:solidFill>
                <a:latin typeface="Arial"/>
                <a:ea typeface="Arial"/>
                <a:cs typeface="Arial"/>
                <a:sym typeface="Arial"/>
              </a:endParaRPr>
            </a:p>
          </p:txBody>
        </p:sp>
        <p:sp>
          <p:nvSpPr>
            <p:cNvPr id="759" name="Google Shape;759;g1e8d3440565_0_0"/>
            <p:cNvSpPr/>
            <p:nvPr/>
          </p:nvSpPr>
          <p:spPr>
            <a:xfrm>
              <a:off x="2318357" y="15207"/>
              <a:ext cx="3795300" cy="3036300"/>
            </a:xfrm>
            <a:custGeom>
              <a:avLst/>
              <a:gdLst/>
              <a:ahLst/>
              <a:cxnLst/>
              <a:rect l="l" t="t" r="r" b="b"/>
              <a:pathLst>
                <a:path w="120000" h="120000" extrusionOk="0">
                  <a:moveTo>
                    <a:pt x="584" y="34175"/>
                  </a:moveTo>
                  <a:lnTo>
                    <a:pt x="584" y="34175"/>
                  </a:lnTo>
                  <a:cubicBezTo>
                    <a:pt x="-2679" y="22567"/>
                    <a:pt x="7879" y="11072"/>
                    <a:pt x="27615" y="4745"/>
                  </a:cubicBezTo>
                  <a:cubicBezTo>
                    <a:pt x="47351" y="-1582"/>
                    <a:pt x="72649" y="-1582"/>
                    <a:pt x="92385" y="4745"/>
                  </a:cubicBezTo>
                  <a:cubicBezTo>
                    <a:pt x="112121" y="11072"/>
                    <a:pt x="122679" y="22567"/>
                    <a:pt x="119416" y="34175"/>
                  </a:cubicBezTo>
                  <a:lnTo>
                    <a:pt x="74854" y="113544"/>
                  </a:lnTo>
                  <a:cubicBezTo>
                    <a:pt x="73813" y="117246"/>
                    <a:pt x="67478" y="120000"/>
                    <a:pt x="60000" y="120000"/>
                  </a:cubicBezTo>
                  <a:cubicBezTo>
                    <a:pt x="52522" y="120000"/>
                    <a:pt x="46187" y="117246"/>
                    <a:pt x="45146" y="113544"/>
                  </a:cubicBezTo>
                  <a:close/>
                  <a:moveTo>
                    <a:pt x="4800" y="30000"/>
                  </a:moveTo>
                  <a:lnTo>
                    <a:pt x="4800" y="30000"/>
                  </a:lnTo>
                  <a:cubicBezTo>
                    <a:pt x="4800" y="43255"/>
                    <a:pt x="29514" y="54000"/>
                    <a:pt x="60000" y="54000"/>
                  </a:cubicBezTo>
                  <a:cubicBezTo>
                    <a:pt x="90486" y="54000"/>
                    <a:pt x="115200" y="43255"/>
                    <a:pt x="115200" y="30000"/>
                  </a:cubicBezTo>
                  <a:cubicBezTo>
                    <a:pt x="115200" y="16745"/>
                    <a:pt x="90486" y="6000"/>
                    <a:pt x="60000" y="6000"/>
                  </a:cubicBezTo>
                  <a:cubicBezTo>
                    <a:pt x="29514" y="6000"/>
                    <a:pt x="4800" y="16745"/>
                    <a:pt x="4800" y="30000"/>
                  </a:cubicBezTo>
                  <a:close/>
                </a:path>
              </a:pathLst>
            </a:custGeom>
            <a:solidFill>
              <a:schemeClr val="lt1">
                <a:alpha val="40000"/>
              </a:schemeClr>
            </a:solidFill>
            <a:ln w="9525" cap="flat" cmpd="sng">
              <a:solidFill>
                <a:srgbClr val="C3112B"/>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60" name="Google Shape;760;g1e8d3440565_0_0"/>
          <p:cNvPicPr preferRelativeResize="0"/>
          <p:nvPr/>
        </p:nvPicPr>
        <p:blipFill>
          <a:blip r:embed="rId3">
            <a:alphaModFix/>
          </a:blip>
          <a:stretch>
            <a:fillRect/>
          </a:stretch>
        </p:blipFill>
        <p:spPr>
          <a:xfrm>
            <a:off x="768950" y="3011336"/>
            <a:ext cx="3795300" cy="253021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4"/>
          <p:cNvPicPr preferRelativeResize="0"/>
          <p:nvPr/>
        </p:nvPicPr>
        <p:blipFill>
          <a:blip r:embed="rId3">
            <a:alphaModFix/>
          </a:blip>
          <a:stretch>
            <a:fillRect/>
          </a:stretch>
        </p:blipFill>
        <p:spPr>
          <a:xfrm>
            <a:off x="-1076750" y="0"/>
            <a:ext cx="10289490" cy="6857999"/>
          </a:xfrm>
          <a:prstGeom prst="rect">
            <a:avLst/>
          </a:prstGeom>
          <a:noFill/>
          <a:ln>
            <a:noFill/>
          </a:ln>
        </p:spPr>
      </p:pic>
      <p:pic>
        <p:nvPicPr>
          <p:cNvPr id="187" name="Google Shape;187;p4"/>
          <p:cNvPicPr preferRelativeResize="0"/>
          <p:nvPr/>
        </p:nvPicPr>
        <p:blipFill rotWithShape="1">
          <a:blip r:embed="rId4">
            <a:alphaModFix/>
          </a:blip>
          <a:srcRect l="39" r="28"/>
          <a:stretch/>
        </p:blipFill>
        <p:spPr>
          <a:xfrm>
            <a:off x="4983274" y="3235976"/>
            <a:ext cx="3932780" cy="2623124"/>
          </a:xfrm>
          <a:prstGeom prst="rect">
            <a:avLst/>
          </a:prstGeom>
          <a:solidFill>
            <a:srgbClr val="ECECEC"/>
          </a:solidFill>
          <a:ln w="190500" cap="sq" cmpd="sng">
            <a:solidFill>
              <a:srgbClr val="FFFFFF"/>
            </a:solidFill>
            <a:prstDash val="solid"/>
            <a:miter lim="800000"/>
            <a:headEnd type="none" w="sm" len="sm"/>
            <a:tailEnd type="none" w="sm" len="sm"/>
          </a:ln>
        </p:spPr>
      </p:pic>
      <p:pic>
        <p:nvPicPr>
          <p:cNvPr id="188" name="Google Shape;188;p4"/>
          <p:cNvPicPr preferRelativeResize="0"/>
          <p:nvPr/>
        </p:nvPicPr>
        <p:blipFill rotWithShape="1">
          <a:blip r:embed="rId5">
            <a:alphaModFix/>
          </a:blip>
          <a:srcRect l="39" r="28"/>
          <a:stretch/>
        </p:blipFill>
        <p:spPr>
          <a:xfrm>
            <a:off x="312374" y="271699"/>
            <a:ext cx="4215752" cy="2811876"/>
          </a:xfrm>
          <a:prstGeom prst="rect">
            <a:avLst/>
          </a:prstGeom>
          <a:solidFill>
            <a:srgbClr val="ECECEC"/>
          </a:solidFill>
          <a:ln w="190500" cap="sq" cmpd="sng">
            <a:solidFill>
              <a:srgbClr val="FFFFFF"/>
            </a:solidFill>
            <a:prstDash val="solid"/>
            <a:miter lim="800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2000"/>
                                  </p:stCondLst>
                                  <p:childTnLst>
                                    <p:set>
                                      <p:cBhvr>
                                        <p:cTn id="6" dur="1" fill="hold">
                                          <p:stCondLst>
                                            <p:cond delay="0"/>
                                          </p:stCondLst>
                                        </p:cTn>
                                        <p:tgtEl>
                                          <p:spTgt spid="187"/>
                                        </p:tgtEl>
                                        <p:attrNameLst>
                                          <p:attrName>style.visibility</p:attrName>
                                        </p:attrNameLst>
                                      </p:cBhvr>
                                      <p:to>
                                        <p:strVal val="visible"/>
                                      </p:to>
                                    </p:set>
                                    <p:anim calcmode="lin" valueType="num">
                                      <p:cBhvr additive="base">
                                        <p:cTn id="7" dur="500"/>
                                        <p:tgtEl>
                                          <p:spTgt spid="187"/>
                                        </p:tgtEl>
                                        <p:attrNameLst>
                                          <p:attrName>ppt_w</p:attrName>
                                        </p:attrNameLst>
                                      </p:cBhvr>
                                      <p:tavLst>
                                        <p:tav tm="0">
                                          <p:val>
                                            <p:strVal val="0"/>
                                          </p:val>
                                        </p:tav>
                                        <p:tav tm="100000">
                                          <p:val>
                                            <p:strVal val="#ppt_w"/>
                                          </p:val>
                                        </p:tav>
                                      </p:tavLst>
                                    </p:anim>
                                    <p:anim calcmode="lin" valueType="num">
                                      <p:cBhvr additive="base">
                                        <p:cTn id="8" dur="500"/>
                                        <p:tgtEl>
                                          <p:spTgt spid="187"/>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2000"/>
                                  </p:stCondLst>
                                  <p:childTnLst>
                                    <p:set>
                                      <p:cBhvr>
                                        <p:cTn id="10" dur="1" fill="hold">
                                          <p:stCondLst>
                                            <p:cond delay="0"/>
                                          </p:stCondLst>
                                        </p:cTn>
                                        <p:tgtEl>
                                          <p:spTgt spid="188"/>
                                        </p:tgtEl>
                                        <p:attrNameLst>
                                          <p:attrName>style.visibility</p:attrName>
                                        </p:attrNameLst>
                                      </p:cBhvr>
                                      <p:to>
                                        <p:strVal val="visible"/>
                                      </p:to>
                                    </p:set>
                                    <p:anim calcmode="lin" valueType="num">
                                      <p:cBhvr additive="base">
                                        <p:cTn id="11" dur="500"/>
                                        <p:tgtEl>
                                          <p:spTgt spid="188"/>
                                        </p:tgtEl>
                                        <p:attrNameLst>
                                          <p:attrName>ppt_w</p:attrName>
                                        </p:attrNameLst>
                                      </p:cBhvr>
                                      <p:tavLst>
                                        <p:tav tm="0">
                                          <p:val>
                                            <p:strVal val="0"/>
                                          </p:val>
                                        </p:tav>
                                        <p:tav tm="100000">
                                          <p:val>
                                            <p:strVal val="#ppt_w"/>
                                          </p:val>
                                        </p:tav>
                                      </p:tavLst>
                                    </p:anim>
                                    <p:anim calcmode="lin" valueType="num">
                                      <p:cBhvr additive="base">
                                        <p:cTn id="12" dur="500"/>
                                        <p:tgtEl>
                                          <p:spTgt spid="18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g1e8d3440565_0_38"/>
          <p:cNvSpPr txBox="1">
            <a:spLocks noGrp="1"/>
          </p:cNvSpPr>
          <p:nvPr>
            <p:ph type="title"/>
          </p:nvPr>
        </p:nvSpPr>
        <p:spPr>
          <a:xfrm>
            <a:off x="407000" y="787050"/>
            <a:ext cx="8320500" cy="1304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8102E"/>
              </a:buClr>
              <a:buSzPts val="3600"/>
              <a:buFont typeface="Arial"/>
              <a:buNone/>
            </a:pPr>
            <a:r>
              <a:rPr lang="en-US" sz="3500">
                <a:latin typeface="Arial"/>
                <a:ea typeface="Arial"/>
                <a:cs typeface="Arial"/>
                <a:sym typeface="Arial"/>
              </a:rPr>
              <a:t>Hands-On Learning: Internships &amp; Jobs</a:t>
            </a:r>
            <a:endParaRPr sz="3500">
              <a:latin typeface="Arial"/>
              <a:ea typeface="Arial"/>
              <a:cs typeface="Arial"/>
              <a:sym typeface="Arial"/>
            </a:endParaRPr>
          </a:p>
        </p:txBody>
      </p:sp>
      <p:sp>
        <p:nvSpPr>
          <p:cNvPr id="766" name="Google Shape;766;g1e8d3440565_0_38"/>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sp>
        <p:nvSpPr>
          <p:cNvPr id="767" name="Google Shape;767;g1e8d3440565_0_38"/>
          <p:cNvSpPr txBox="1"/>
          <p:nvPr/>
        </p:nvSpPr>
        <p:spPr>
          <a:xfrm>
            <a:off x="452438" y="1887940"/>
            <a:ext cx="8229600" cy="4526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88888"/>
              </a:buClr>
              <a:buSzPts val="2400"/>
              <a:buFont typeface="Arial"/>
              <a:buNone/>
            </a:pPr>
            <a:endParaRPr sz="2400" b="0" i="0" u="none" strike="noStrike" cap="none">
              <a:solidFill>
                <a:srgbClr val="888888"/>
              </a:solidFill>
              <a:latin typeface="Arial"/>
              <a:ea typeface="Arial"/>
              <a:cs typeface="Arial"/>
              <a:sym typeface="Arial"/>
            </a:endParaRPr>
          </a:p>
        </p:txBody>
      </p:sp>
      <p:sp>
        <p:nvSpPr>
          <p:cNvPr id="768" name="Google Shape;768;g1e8d3440565_0_38"/>
          <p:cNvSpPr txBox="1"/>
          <p:nvPr/>
        </p:nvSpPr>
        <p:spPr>
          <a:xfrm>
            <a:off x="452450" y="2234850"/>
            <a:ext cx="4041000" cy="3444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Average total compensation </a:t>
            </a:r>
            <a:r>
              <a:rPr lang="en-US" sz="2000" b="1" i="0" u="none" strike="noStrike" cap="none">
                <a:solidFill>
                  <a:schemeClr val="dk1"/>
                </a:solidFill>
                <a:latin typeface="Arial"/>
                <a:ea typeface="Arial"/>
                <a:cs typeface="Arial"/>
                <a:sym typeface="Arial"/>
              </a:rPr>
              <a:t>$6</a:t>
            </a:r>
            <a:r>
              <a:rPr lang="en-US" sz="2000" b="1">
                <a:solidFill>
                  <a:schemeClr val="dk1"/>
                </a:solidFill>
              </a:rPr>
              <a:t>7</a:t>
            </a:r>
            <a:r>
              <a:rPr lang="en-US" sz="2000" b="1" i="0" u="none" strike="noStrike" cap="none">
                <a:solidFill>
                  <a:schemeClr val="dk1"/>
                </a:solidFill>
                <a:latin typeface="Arial"/>
                <a:ea typeface="Arial"/>
                <a:cs typeface="Arial"/>
                <a:sym typeface="Arial"/>
              </a:rPr>
              <a:t>,40</a:t>
            </a:r>
            <a:r>
              <a:rPr lang="en-US" sz="2000" b="1">
                <a:solidFill>
                  <a:schemeClr val="dk1"/>
                </a:solidFill>
              </a:rPr>
              <a:t>0</a:t>
            </a:r>
            <a:r>
              <a:rPr lang="en-US" sz="2000" b="1" i="0" u="none" strike="noStrike" cap="none">
                <a:solidFill>
                  <a:schemeClr val="dk1"/>
                </a:solidFill>
                <a:latin typeface="Arial"/>
                <a:ea typeface="Arial"/>
                <a:cs typeface="Arial"/>
                <a:sym typeface="Arial"/>
              </a:rPr>
              <a:t> </a:t>
            </a:r>
            <a:endParaRPr sz="20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p:txBody>
      </p:sp>
      <p:grpSp>
        <p:nvGrpSpPr>
          <p:cNvPr id="769" name="Google Shape;769;g1e8d3440565_0_38"/>
          <p:cNvGrpSpPr/>
          <p:nvPr/>
        </p:nvGrpSpPr>
        <p:grpSpPr>
          <a:xfrm>
            <a:off x="5149023" y="1887954"/>
            <a:ext cx="3795300" cy="4295320"/>
            <a:chOff x="2318357" y="15207"/>
            <a:chExt cx="3795300" cy="4295320"/>
          </a:xfrm>
        </p:grpSpPr>
        <p:sp>
          <p:nvSpPr>
            <p:cNvPr id="770" name="Google Shape;770;g1e8d3440565_0_38"/>
            <p:cNvSpPr/>
            <p:nvPr/>
          </p:nvSpPr>
          <p:spPr>
            <a:xfrm>
              <a:off x="2462041" y="176216"/>
              <a:ext cx="3497100" cy="1214400"/>
            </a:xfrm>
            <a:prstGeom prst="ellipse">
              <a:avLst/>
            </a:prstGeom>
            <a:solidFill>
              <a:srgbClr val="E3BABC">
                <a:alpha val="4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g1e8d3440565_0_38"/>
            <p:cNvSpPr/>
            <p:nvPr/>
          </p:nvSpPr>
          <p:spPr>
            <a:xfrm>
              <a:off x="3877198" y="3150215"/>
              <a:ext cx="677700" cy="433800"/>
            </a:xfrm>
            <a:prstGeom prst="downArrow">
              <a:avLst>
                <a:gd name="adj1" fmla="val 50000"/>
                <a:gd name="adj2" fmla="val 50000"/>
              </a:avLst>
            </a:prstGeom>
            <a:solidFill>
              <a:srgbClr val="DDA8A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g1e8d3440565_0_38"/>
            <p:cNvSpPr/>
            <p:nvPr/>
          </p:nvSpPr>
          <p:spPr>
            <a:xfrm>
              <a:off x="2589460" y="3497227"/>
              <a:ext cx="3253200" cy="813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g1e8d3440565_0_38"/>
            <p:cNvSpPr txBox="1"/>
            <p:nvPr/>
          </p:nvSpPr>
          <p:spPr>
            <a:xfrm>
              <a:off x="2589460" y="3497227"/>
              <a:ext cx="3253200" cy="813300"/>
            </a:xfrm>
            <a:prstGeom prst="rect">
              <a:avLst/>
            </a:prstGeom>
            <a:noFill/>
            <a:ln>
              <a:noFill/>
            </a:ln>
          </p:spPr>
          <p:txBody>
            <a:bodyPr spcFirstLastPara="1" wrap="square" lIns="199125" tIns="199125" rIns="199125" bIns="199125" anchor="ctr" anchorCtr="0">
              <a:noAutofit/>
            </a:bodyPr>
            <a:lstStyle/>
            <a:p>
              <a:pPr marL="0" marR="0" lvl="0" indent="0" algn="ctr" rtl="0">
                <a:lnSpc>
                  <a:spcPct val="90000"/>
                </a:lnSpc>
                <a:spcBef>
                  <a:spcPts val="0"/>
                </a:spcBef>
                <a:spcAft>
                  <a:spcPts val="0"/>
                </a:spcAft>
                <a:buClr>
                  <a:schemeClr val="dk1"/>
                </a:buClr>
                <a:buSzPts val="2800"/>
                <a:buFont typeface="Calibri"/>
                <a:buNone/>
              </a:pPr>
              <a:r>
                <a:rPr lang="en-US" sz="2800" b="0" i="0" u="none" strike="noStrike" cap="none">
                  <a:solidFill>
                    <a:schemeClr val="dk1"/>
                  </a:solidFill>
                  <a:latin typeface="Calibri"/>
                  <a:ea typeface="Calibri"/>
                  <a:cs typeface="Calibri"/>
                  <a:sym typeface="Calibri"/>
                </a:rPr>
                <a:t>Jobs/Internships</a:t>
              </a:r>
              <a:endParaRPr sz="1400" b="0" i="0" u="none" strike="noStrike" cap="none">
                <a:solidFill>
                  <a:srgbClr val="000000"/>
                </a:solidFill>
                <a:latin typeface="Arial"/>
                <a:ea typeface="Arial"/>
                <a:cs typeface="Arial"/>
                <a:sym typeface="Arial"/>
              </a:endParaRPr>
            </a:p>
          </p:txBody>
        </p:sp>
        <p:sp>
          <p:nvSpPr>
            <p:cNvPr id="774" name="Google Shape;774;g1e8d3440565_0_38"/>
            <p:cNvSpPr/>
            <p:nvPr/>
          </p:nvSpPr>
          <p:spPr>
            <a:xfrm>
              <a:off x="3733514" y="1484559"/>
              <a:ext cx="1220100" cy="1220100"/>
            </a:xfrm>
            <a:prstGeom prst="ellipse">
              <a:avLst/>
            </a:prstGeom>
            <a:solidFill>
              <a:srgbClr val="C3112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g1e8d3440565_0_38"/>
            <p:cNvSpPr txBox="1"/>
            <p:nvPr/>
          </p:nvSpPr>
          <p:spPr>
            <a:xfrm>
              <a:off x="3912173" y="1663218"/>
              <a:ext cx="862500" cy="862500"/>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1300"/>
                <a:buFont typeface="Calibri"/>
                <a:buNone/>
              </a:pPr>
              <a:r>
                <a:rPr lang="en-US" sz="1300" b="1" i="0" u="none" strike="noStrike" cap="none">
                  <a:solidFill>
                    <a:schemeClr val="lt1"/>
                  </a:solidFill>
                  <a:latin typeface="Calibri"/>
                  <a:ea typeface="Calibri"/>
                  <a:cs typeface="Calibri"/>
                  <a:sym typeface="Calibri"/>
                </a:rPr>
                <a:t>Networking</a:t>
              </a:r>
              <a:endParaRPr sz="1400" b="0" i="0" u="none" strike="noStrike" cap="none">
                <a:solidFill>
                  <a:srgbClr val="000000"/>
                </a:solidFill>
                <a:latin typeface="Arial"/>
                <a:ea typeface="Arial"/>
                <a:cs typeface="Arial"/>
                <a:sym typeface="Arial"/>
              </a:endParaRPr>
            </a:p>
          </p:txBody>
        </p:sp>
        <p:sp>
          <p:nvSpPr>
            <p:cNvPr id="776" name="Google Shape;776;g1e8d3440565_0_38"/>
            <p:cNvSpPr/>
            <p:nvPr/>
          </p:nvSpPr>
          <p:spPr>
            <a:xfrm>
              <a:off x="2860563" y="569316"/>
              <a:ext cx="1220100" cy="1220100"/>
            </a:xfrm>
            <a:prstGeom prst="ellipse">
              <a:avLst/>
            </a:prstGeom>
            <a:solidFill>
              <a:srgbClr val="C3112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g1e8d3440565_0_38"/>
            <p:cNvSpPr txBox="1"/>
            <p:nvPr/>
          </p:nvSpPr>
          <p:spPr>
            <a:xfrm>
              <a:off x="3039222" y="747975"/>
              <a:ext cx="862500" cy="862500"/>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1300"/>
                <a:buFont typeface="Calibri"/>
                <a:buNone/>
              </a:pPr>
              <a:r>
                <a:rPr lang="en-US" sz="1300" b="0" i="0" u="none" strike="noStrike" cap="none">
                  <a:solidFill>
                    <a:schemeClr val="lt1"/>
                  </a:solidFill>
                  <a:latin typeface="Calibri"/>
                  <a:ea typeface="Calibri"/>
                  <a:cs typeface="Calibri"/>
                  <a:sym typeface="Calibri"/>
                </a:rPr>
                <a:t>Career Fair</a:t>
              </a:r>
              <a:endParaRPr sz="1400" b="0" i="0" u="none" strike="noStrike" cap="none">
                <a:solidFill>
                  <a:srgbClr val="000000"/>
                </a:solidFill>
                <a:latin typeface="Arial"/>
                <a:ea typeface="Arial"/>
                <a:cs typeface="Arial"/>
                <a:sym typeface="Arial"/>
              </a:endParaRPr>
            </a:p>
          </p:txBody>
        </p:sp>
        <p:sp>
          <p:nvSpPr>
            <p:cNvPr id="778" name="Google Shape;778;g1e8d3440565_0_38"/>
            <p:cNvSpPr/>
            <p:nvPr/>
          </p:nvSpPr>
          <p:spPr>
            <a:xfrm>
              <a:off x="4107636" y="274356"/>
              <a:ext cx="1220100" cy="1220100"/>
            </a:xfrm>
            <a:prstGeom prst="ellipse">
              <a:avLst/>
            </a:prstGeom>
            <a:solidFill>
              <a:srgbClr val="C3112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g1e8d3440565_0_38"/>
            <p:cNvSpPr txBox="1"/>
            <p:nvPr/>
          </p:nvSpPr>
          <p:spPr>
            <a:xfrm>
              <a:off x="4286295" y="453015"/>
              <a:ext cx="862500" cy="862500"/>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1300"/>
                <a:buFont typeface="Calibri"/>
                <a:buNone/>
              </a:pPr>
              <a:r>
                <a:rPr lang="en-US" sz="1300" b="0" i="0" u="none" strike="noStrike" cap="none">
                  <a:solidFill>
                    <a:schemeClr val="lt1"/>
                  </a:solidFill>
                  <a:latin typeface="Calibri"/>
                  <a:ea typeface="Calibri"/>
                  <a:cs typeface="Calibri"/>
                  <a:sym typeface="Calibri"/>
                </a:rPr>
                <a:t>Handshake</a:t>
              </a:r>
              <a:endParaRPr sz="1400" b="0" i="0" u="none" strike="noStrike" cap="none">
                <a:solidFill>
                  <a:srgbClr val="000000"/>
                </a:solidFill>
                <a:latin typeface="Arial"/>
                <a:ea typeface="Arial"/>
                <a:cs typeface="Arial"/>
                <a:sym typeface="Arial"/>
              </a:endParaRPr>
            </a:p>
          </p:txBody>
        </p:sp>
        <p:sp>
          <p:nvSpPr>
            <p:cNvPr id="780" name="Google Shape;780;g1e8d3440565_0_38"/>
            <p:cNvSpPr/>
            <p:nvPr/>
          </p:nvSpPr>
          <p:spPr>
            <a:xfrm>
              <a:off x="2318357" y="15207"/>
              <a:ext cx="3795300" cy="3036300"/>
            </a:xfrm>
            <a:custGeom>
              <a:avLst/>
              <a:gdLst/>
              <a:ahLst/>
              <a:cxnLst/>
              <a:rect l="l" t="t" r="r" b="b"/>
              <a:pathLst>
                <a:path w="120000" h="120000" extrusionOk="0">
                  <a:moveTo>
                    <a:pt x="584" y="34175"/>
                  </a:moveTo>
                  <a:lnTo>
                    <a:pt x="584" y="34175"/>
                  </a:lnTo>
                  <a:cubicBezTo>
                    <a:pt x="-2679" y="22567"/>
                    <a:pt x="7879" y="11072"/>
                    <a:pt x="27615" y="4745"/>
                  </a:cubicBezTo>
                  <a:cubicBezTo>
                    <a:pt x="47351" y="-1582"/>
                    <a:pt x="72649" y="-1582"/>
                    <a:pt x="92385" y="4745"/>
                  </a:cubicBezTo>
                  <a:cubicBezTo>
                    <a:pt x="112121" y="11072"/>
                    <a:pt x="122679" y="22567"/>
                    <a:pt x="119416" y="34175"/>
                  </a:cubicBezTo>
                  <a:lnTo>
                    <a:pt x="74854" y="113544"/>
                  </a:lnTo>
                  <a:cubicBezTo>
                    <a:pt x="73813" y="117246"/>
                    <a:pt x="67478" y="120000"/>
                    <a:pt x="60000" y="120000"/>
                  </a:cubicBezTo>
                  <a:cubicBezTo>
                    <a:pt x="52522" y="120000"/>
                    <a:pt x="46187" y="117246"/>
                    <a:pt x="45146" y="113544"/>
                  </a:cubicBezTo>
                  <a:close/>
                  <a:moveTo>
                    <a:pt x="4800" y="30000"/>
                  </a:moveTo>
                  <a:lnTo>
                    <a:pt x="4800" y="30000"/>
                  </a:lnTo>
                  <a:cubicBezTo>
                    <a:pt x="4800" y="43255"/>
                    <a:pt x="29514" y="54000"/>
                    <a:pt x="60000" y="54000"/>
                  </a:cubicBezTo>
                  <a:cubicBezTo>
                    <a:pt x="90486" y="54000"/>
                    <a:pt x="115200" y="43255"/>
                    <a:pt x="115200" y="30000"/>
                  </a:cubicBezTo>
                  <a:cubicBezTo>
                    <a:pt x="115200" y="16745"/>
                    <a:pt x="90486" y="6000"/>
                    <a:pt x="60000" y="6000"/>
                  </a:cubicBezTo>
                  <a:cubicBezTo>
                    <a:pt x="29514" y="6000"/>
                    <a:pt x="4800" y="16745"/>
                    <a:pt x="4800" y="30000"/>
                  </a:cubicBezTo>
                  <a:close/>
                </a:path>
              </a:pathLst>
            </a:custGeom>
            <a:solidFill>
              <a:schemeClr val="lt1">
                <a:alpha val="40000"/>
              </a:schemeClr>
            </a:solidFill>
            <a:ln w="9525" cap="flat" cmpd="sng">
              <a:solidFill>
                <a:srgbClr val="C3112B"/>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81" name="Google Shape;781;g1e8d3440565_0_38"/>
          <p:cNvPicPr preferRelativeResize="0"/>
          <p:nvPr/>
        </p:nvPicPr>
        <p:blipFill>
          <a:blip r:embed="rId3">
            <a:alphaModFix/>
          </a:blip>
          <a:stretch>
            <a:fillRect/>
          </a:stretch>
        </p:blipFill>
        <p:spPr>
          <a:xfrm>
            <a:off x="541250" y="2960620"/>
            <a:ext cx="4355674" cy="3003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g1f0496b4f10_2_20"/>
          <p:cNvSpPr txBox="1">
            <a:spLocks noGrp="1"/>
          </p:cNvSpPr>
          <p:nvPr>
            <p:ph type="title"/>
          </p:nvPr>
        </p:nvSpPr>
        <p:spPr>
          <a:xfrm>
            <a:off x="407000" y="787050"/>
            <a:ext cx="8320500" cy="1304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8102E"/>
              </a:buClr>
              <a:buSzPts val="3600"/>
              <a:buFont typeface="Arial"/>
              <a:buNone/>
            </a:pPr>
            <a:r>
              <a:rPr lang="en-US" sz="3500">
                <a:latin typeface="Arial"/>
                <a:ea typeface="Arial"/>
                <a:cs typeface="Arial"/>
                <a:sym typeface="Arial"/>
              </a:rPr>
              <a:t>Hands-On Learning: Internships &amp; Jobs</a:t>
            </a:r>
            <a:endParaRPr sz="3500">
              <a:latin typeface="Arial"/>
              <a:ea typeface="Arial"/>
              <a:cs typeface="Arial"/>
              <a:sym typeface="Arial"/>
            </a:endParaRPr>
          </a:p>
        </p:txBody>
      </p:sp>
      <p:sp>
        <p:nvSpPr>
          <p:cNvPr id="787" name="Google Shape;787;g1f0496b4f10_2_20"/>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sp>
        <p:nvSpPr>
          <p:cNvPr id="788" name="Google Shape;788;g1f0496b4f10_2_20"/>
          <p:cNvSpPr txBox="1"/>
          <p:nvPr/>
        </p:nvSpPr>
        <p:spPr>
          <a:xfrm>
            <a:off x="452438" y="1887940"/>
            <a:ext cx="8229600" cy="4526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88888"/>
              </a:buClr>
              <a:buSzPts val="2400"/>
              <a:buFont typeface="Arial"/>
              <a:buNone/>
            </a:pPr>
            <a:endParaRPr sz="2400" b="0" i="0" u="none" strike="noStrike" cap="none">
              <a:solidFill>
                <a:srgbClr val="888888"/>
              </a:solidFill>
              <a:latin typeface="Arial"/>
              <a:ea typeface="Arial"/>
              <a:cs typeface="Arial"/>
              <a:sym typeface="Arial"/>
            </a:endParaRPr>
          </a:p>
        </p:txBody>
      </p:sp>
      <p:sp>
        <p:nvSpPr>
          <p:cNvPr id="789" name="Google Shape;789;g1f0496b4f10_2_20"/>
          <p:cNvSpPr txBox="1"/>
          <p:nvPr/>
        </p:nvSpPr>
        <p:spPr>
          <a:xfrm>
            <a:off x="452450" y="2234850"/>
            <a:ext cx="4511100" cy="34443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rgbClr val="000000"/>
              </a:buClr>
              <a:buSzPts val="2000"/>
              <a:buFont typeface="Arial"/>
              <a:buNone/>
            </a:pPr>
            <a:r>
              <a:rPr lang="en-US" sz="2000" b="1">
                <a:solidFill>
                  <a:schemeClr val="dk1"/>
                </a:solidFill>
              </a:rPr>
              <a:t>O</a:t>
            </a:r>
            <a:r>
              <a:rPr lang="en-US" sz="2000" b="1" i="0" u="none" strike="noStrike" cap="none">
                <a:solidFill>
                  <a:schemeClr val="dk1"/>
                </a:solidFill>
                <a:latin typeface="Arial"/>
                <a:ea typeface="Arial"/>
                <a:cs typeface="Arial"/>
                <a:sym typeface="Arial"/>
              </a:rPr>
              <a:t>ver 4</a:t>
            </a:r>
            <a:r>
              <a:rPr lang="en-US" sz="2000" b="1">
                <a:solidFill>
                  <a:schemeClr val="dk1"/>
                </a:solidFill>
              </a:rPr>
              <a:t>5</a:t>
            </a:r>
            <a:r>
              <a:rPr lang="en-US" sz="2000" b="1" i="0" u="none" strike="noStrike" cap="none">
                <a:solidFill>
                  <a:schemeClr val="dk1"/>
                </a:solidFill>
                <a:latin typeface="Arial"/>
                <a:ea typeface="Arial"/>
                <a:cs typeface="Arial"/>
                <a:sym typeface="Arial"/>
              </a:rPr>
              <a:t>% </a:t>
            </a:r>
            <a:r>
              <a:rPr lang="en-US" sz="2000" b="0" i="0" u="none" strike="noStrike" cap="none">
                <a:solidFill>
                  <a:schemeClr val="dk1"/>
                </a:solidFill>
                <a:latin typeface="Arial"/>
                <a:ea typeface="Arial"/>
                <a:cs typeface="Arial"/>
                <a:sym typeface="Arial"/>
              </a:rPr>
              <a:t>received a signing bonus which averaged </a:t>
            </a:r>
            <a:r>
              <a:rPr lang="en-US" sz="2000" b="1" i="0" u="none" strike="noStrike" cap="none">
                <a:solidFill>
                  <a:schemeClr val="dk1"/>
                </a:solidFill>
                <a:latin typeface="Arial"/>
                <a:ea typeface="Arial"/>
                <a:cs typeface="Arial"/>
                <a:sym typeface="Arial"/>
              </a:rPr>
              <a:t>$5,</a:t>
            </a:r>
            <a:r>
              <a:rPr lang="en-US" sz="2000" b="1">
                <a:solidFill>
                  <a:schemeClr val="dk1"/>
                </a:solidFill>
              </a:rPr>
              <a:t>926</a:t>
            </a:r>
            <a:endParaRPr sz="2000" b="1"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p:txBody>
      </p:sp>
      <p:grpSp>
        <p:nvGrpSpPr>
          <p:cNvPr id="790" name="Google Shape;790;g1f0496b4f10_2_20"/>
          <p:cNvGrpSpPr/>
          <p:nvPr/>
        </p:nvGrpSpPr>
        <p:grpSpPr>
          <a:xfrm>
            <a:off x="5149023" y="1887954"/>
            <a:ext cx="3795300" cy="4295320"/>
            <a:chOff x="2318357" y="15207"/>
            <a:chExt cx="3795300" cy="4295320"/>
          </a:xfrm>
        </p:grpSpPr>
        <p:sp>
          <p:nvSpPr>
            <p:cNvPr id="791" name="Google Shape;791;g1f0496b4f10_2_20"/>
            <p:cNvSpPr/>
            <p:nvPr/>
          </p:nvSpPr>
          <p:spPr>
            <a:xfrm>
              <a:off x="2462041" y="176216"/>
              <a:ext cx="3497100" cy="1214400"/>
            </a:xfrm>
            <a:prstGeom prst="ellipse">
              <a:avLst/>
            </a:prstGeom>
            <a:solidFill>
              <a:srgbClr val="E3BABC">
                <a:alpha val="4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g1f0496b4f10_2_20"/>
            <p:cNvSpPr/>
            <p:nvPr/>
          </p:nvSpPr>
          <p:spPr>
            <a:xfrm>
              <a:off x="3877198" y="3150215"/>
              <a:ext cx="677700" cy="433800"/>
            </a:xfrm>
            <a:prstGeom prst="downArrow">
              <a:avLst>
                <a:gd name="adj1" fmla="val 50000"/>
                <a:gd name="adj2" fmla="val 50000"/>
              </a:avLst>
            </a:prstGeom>
            <a:solidFill>
              <a:srgbClr val="DDA8A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g1f0496b4f10_2_20"/>
            <p:cNvSpPr/>
            <p:nvPr/>
          </p:nvSpPr>
          <p:spPr>
            <a:xfrm>
              <a:off x="2589460" y="3497227"/>
              <a:ext cx="3253200" cy="813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g1f0496b4f10_2_20"/>
            <p:cNvSpPr txBox="1"/>
            <p:nvPr/>
          </p:nvSpPr>
          <p:spPr>
            <a:xfrm>
              <a:off x="2589460" y="3497227"/>
              <a:ext cx="3253200" cy="813300"/>
            </a:xfrm>
            <a:prstGeom prst="rect">
              <a:avLst/>
            </a:prstGeom>
            <a:noFill/>
            <a:ln>
              <a:noFill/>
            </a:ln>
          </p:spPr>
          <p:txBody>
            <a:bodyPr spcFirstLastPara="1" wrap="square" lIns="199125" tIns="199125" rIns="199125" bIns="199125" anchor="ctr" anchorCtr="0">
              <a:noAutofit/>
            </a:bodyPr>
            <a:lstStyle/>
            <a:p>
              <a:pPr marL="0" marR="0" lvl="0" indent="0" algn="ctr" rtl="0">
                <a:lnSpc>
                  <a:spcPct val="90000"/>
                </a:lnSpc>
                <a:spcBef>
                  <a:spcPts val="0"/>
                </a:spcBef>
                <a:spcAft>
                  <a:spcPts val="0"/>
                </a:spcAft>
                <a:buClr>
                  <a:schemeClr val="dk1"/>
                </a:buClr>
                <a:buSzPts val="2800"/>
                <a:buFont typeface="Calibri"/>
                <a:buNone/>
              </a:pPr>
              <a:r>
                <a:rPr lang="en-US" sz="2800" b="0" i="0" u="none" strike="noStrike" cap="none">
                  <a:solidFill>
                    <a:schemeClr val="dk1"/>
                  </a:solidFill>
                  <a:latin typeface="Calibri"/>
                  <a:ea typeface="Calibri"/>
                  <a:cs typeface="Calibri"/>
                  <a:sym typeface="Calibri"/>
                </a:rPr>
                <a:t>Jobs/Internships</a:t>
              </a:r>
              <a:endParaRPr sz="1400" b="0" i="0" u="none" strike="noStrike" cap="none">
                <a:solidFill>
                  <a:srgbClr val="000000"/>
                </a:solidFill>
                <a:latin typeface="Arial"/>
                <a:ea typeface="Arial"/>
                <a:cs typeface="Arial"/>
                <a:sym typeface="Arial"/>
              </a:endParaRPr>
            </a:p>
          </p:txBody>
        </p:sp>
        <p:sp>
          <p:nvSpPr>
            <p:cNvPr id="795" name="Google Shape;795;g1f0496b4f10_2_20"/>
            <p:cNvSpPr/>
            <p:nvPr/>
          </p:nvSpPr>
          <p:spPr>
            <a:xfrm>
              <a:off x="3733514" y="1484559"/>
              <a:ext cx="1220100" cy="1220100"/>
            </a:xfrm>
            <a:prstGeom prst="ellipse">
              <a:avLst/>
            </a:prstGeom>
            <a:solidFill>
              <a:srgbClr val="C3112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g1f0496b4f10_2_20"/>
            <p:cNvSpPr txBox="1"/>
            <p:nvPr/>
          </p:nvSpPr>
          <p:spPr>
            <a:xfrm>
              <a:off x="3912173" y="1663218"/>
              <a:ext cx="862500" cy="862500"/>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1300"/>
                <a:buFont typeface="Calibri"/>
                <a:buNone/>
              </a:pPr>
              <a:r>
                <a:rPr lang="en-US" sz="1300" b="1" i="0" u="none" strike="noStrike" cap="none">
                  <a:solidFill>
                    <a:schemeClr val="lt1"/>
                  </a:solidFill>
                  <a:latin typeface="Calibri"/>
                  <a:ea typeface="Calibri"/>
                  <a:cs typeface="Calibri"/>
                  <a:sym typeface="Calibri"/>
                </a:rPr>
                <a:t>Networking</a:t>
              </a:r>
              <a:endParaRPr sz="1400" b="0" i="0" u="none" strike="noStrike" cap="none">
                <a:solidFill>
                  <a:srgbClr val="000000"/>
                </a:solidFill>
                <a:latin typeface="Arial"/>
                <a:ea typeface="Arial"/>
                <a:cs typeface="Arial"/>
                <a:sym typeface="Arial"/>
              </a:endParaRPr>
            </a:p>
          </p:txBody>
        </p:sp>
        <p:sp>
          <p:nvSpPr>
            <p:cNvPr id="797" name="Google Shape;797;g1f0496b4f10_2_20"/>
            <p:cNvSpPr/>
            <p:nvPr/>
          </p:nvSpPr>
          <p:spPr>
            <a:xfrm>
              <a:off x="2860563" y="569316"/>
              <a:ext cx="1220100" cy="1220100"/>
            </a:xfrm>
            <a:prstGeom prst="ellipse">
              <a:avLst/>
            </a:prstGeom>
            <a:solidFill>
              <a:srgbClr val="C3112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g1f0496b4f10_2_20"/>
            <p:cNvSpPr txBox="1"/>
            <p:nvPr/>
          </p:nvSpPr>
          <p:spPr>
            <a:xfrm>
              <a:off x="3039222" y="747975"/>
              <a:ext cx="862500" cy="862500"/>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1300"/>
                <a:buFont typeface="Calibri"/>
                <a:buNone/>
              </a:pPr>
              <a:r>
                <a:rPr lang="en-US" sz="1300" b="0" i="0" u="none" strike="noStrike" cap="none">
                  <a:solidFill>
                    <a:schemeClr val="lt1"/>
                  </a:solidFill>
                  <a:latin typeface="Calibri"/>
                  <a:ea typeface="Calibri"/>
                  <a:cs typeface="Calibri"/>
                  <a:sym typeface="Calibri"/>
                </a:rPr>
                <a:t>Career Fair</a:t>
              </a:r>
              <a:endParaRPr sz="1400" b="0" i="0" u="none" strike="noStrike" cap="none">
                <a:solidFill>
                  <a:srgbClr val="000000"/>
                </a:solidFill>
                <a:latin typeface="Arial"/>
                <a:ea typeface="Arial"/>
                <a:cs typeface="Arial"/>
                <a:sym typeface="Arial"/>
              </a:endParaRPr>
            </a:p>
          </p:txBody>
        </p:sp>
        <p:sp>
          <p:nvSpPr>
            <p:cNvPr id="799" name="Google Shape;799;g1f0496b4f10_2_20"/>
            <p:cNvSpPr/>
            <p:nvPr/>
          </p:nvSpPr>
          <p:spPr>
            <a:xfrm>
              <a:off x="4107636" y="274356"/>
              <a:ext cx="1220100" cy="1220100"/>
            </a:xfrm>
            <a:prstGeom prst="ellipse">
              <a:avLst/>
            </a:prstGeom>
            <a:solidFill>
              <a:srgbClr val="C3112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g1f0496b4f10_2_20"/>
            <p:cNvSpPr txBox="1"/>
            <p:nvPr/>
          </p:nvSpPr>
          <p:spPr>
            <a:xfrm>
              <a:off x="4286295" y="453015"/>
              <a:ext cx="862500" cy="862500"/>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1300"/>
                <a:buFont typeface="Calibri"/>
                <a:buNone/>
              </a:pPr>
              <a:r>
                <a:rPr lang="en-US" sz="1300" b="0" i="0" u="none" strike="noStrike" cap="none">
                  <a:solidFill>
                    <a:schemeClr val="lt1"/>
                  </a:solidFill>
                  <a:latin typeface="Calibri"/>
                  <a:ea typeface="Calibri"/>
                  <a:cs typeface="Calibri"/>
                  <a:sym typeface="Calibri"/>
                </a:rPr>
                <a:t>Handshake</a:t>
              </a:r>
              <a:endParaRPr sz="1400" b="0" i="0" u="none" strike="noStrike" cap="none">
                <a:solidFill>
                  <a:srgbClr val="000000"/>
                </a:solidFill>
                <a:latin typeface="Arial"/>
                <a:ea typeface="Arial"/>
                <a:cs typeface="Arial"/>
                <a:sym typeface="Arial"/>
              </a:endParaRPr>
            </a:p>
          </p:txBody>
        </p:sp>
        <p:sp>
          <p:nvSpPr>
            <p:cNvPr id="801" name="Google Shape;801;g1f0496b4f10_2_20"/>
            <p:cNvSpPr/>
            <p:nvPr/>
          </p:nvSpPr>
          <p:spPr>
            <a:xfrm>
              <a:off x="2318357" y="15207"/>
              <a:ext cx="3795300" cy="3036300"/>
            </a:xfrm>
            <a:custGeom>
              <a:avLst/>
              <a:gdLst/>
              <a:ahLst/>
              <a:cxnLst/>
              <a:rect l="l" t="t" r="r" b="b"/>
              <a:pathLst>
                <a:path w="120000" h="120000" extrusionOk="0">
                  <a:moveTo>
                    <a:pt x="584" y="34175"/>
                  </a:moveTo>
                  <a:lnTo>
                    <a:pt x="584" y="34175"/>
                  </a:lnTo>
                  <a:cubicBezTo>
                    <a:pt x="-2679" y="22567"/>
                    <a:pt x="7879" y="11072"/>
                    <a:pt x="27615" y="4745"/>
                  </a:cubicBezTo>
                  <a:cubicBezTo>
                    <a:pt x="47351" y="-1582"/>
                    <a:pt x="72649" y="-1582"/>
                    <a:pt x="92385" y="4745"/>
                  </a:cubicBezTo>
                  <a:cubicBezTo>
                    <a:pt x="112121" y="11072"/>
                    <a:pt x="122679" y="22567"/>
                    <a:pt x="119416" y="34175"/>
                  </a:cubicBezTo>
                  <a:lnTo>
                    <a:pt x="74854" y="113544"/>
                  </a:lnTo>
                  <a:cubicBezTo>
                    <a:pt x="73813" y="117246"/>
                    <a:pt x="67478" y="120000"/>
                    <a:pt x="60000" y="120000"/>
                  </a:cubicBezTo>
                  <a:cubicBezTo>
                    <a:pt x="52522" y="120000"/>
                    <a:pt x="46187" y="117246"/>
                    <a:pt x="45146" y="113544"/>
                  </a:cubicBezTo>
                  <a:close/>
                  <a:moveTo>
                    <a:pt x="4800" y="30000"/>
                  </a:moveTo>
                  <a:lnTo>
                    <a:pt x="4800" y="30000"/>
                  </a:lnTo>
                  <a:cubicBezTo>
                    <a:pt x="4800" y="43255"/>
                    <a:pt x="29514" y="54000"/>
                    <a:pt x="60000" y="54000"/>
                  </a:cubicBezTo>
                  <a:cubicBezTo>
                    <a:pt x="90486" y="54000"/>
                    <a:pt x="115200" y="43255"/>
                    <a:pt x="115200" y="30000"/>
                  </a:cubicBezTo>
                  <a:cubicBezTo>
                    <a:pt x="115200" y="16745"/>
                    <a:pt x="90486" y="6000"/>
                    <a:pt x="60000" y="6000"/>
                  </a:cubicBezTo>
                  <a:cubicBezTo>
                    <a:pt x="29514" y="6000"/>
                    <a:pt x="4800" y="16745"/>
                    <a:pt x="4800" y="30000"/>
                  </a:cubicBezTo>
                  <a:close/>
                </a:path>
              </a:pathLst>
            </a:custGeom>
            <a:solidFill>
              <a:schemeClr val="lt1">
                <a:alpha val="40000"/>
              </a:schemeClr>
            </a:solidFill>
            <a:ln w="9525" cap="flat" cmpd="sng">
              <a:solidFill>
                <a:srgbClr val="C3112B"/>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02" name="Google Shape;802;g1f0496b4f10_2_20"/>
          <p:cNvPicPr preferRelativeResize="0"/>
          <p:nvPr/>
        </p:nvPicPr>
        <p:blipFill>
          <a:blip r:embed="rId3">
            <a:alphaModFix/>
          </a:blip>
          <a:stretch>
            <a:fillRect/>
          </a:stretch>
        </p:blipFill>
        <p:spPr>
          <a:xfrm>
            <a:off x="452447" y="3080050"/>
            <a:ext cx="4795350" cy="2889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g1e8d3440565_0_19"/>
          <p:cNvSpPr txBox="1">
            <a:spLocks noGrp="1"/>
          </p:cNvSpPr>
          <p:nvPr>
            <p:ph type="title"/>
          </p:nvPr>
        </p:nvSpPr>
        <p:spPr>
          <a:xfrm>
            <a:off x="407000" y="787050"/>
            <a:ext cx="8320500" cy="1304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8102E"/>
              </a:buClr>
              <a:buSzPts val="3600"/>
              <a:buFont typeface="Arial"/>
              <a:buNone/>
            </a:pPr>
            <a:r>
              <a:rPr lang="en-US" sz="3500">
                <a:latin typeface="Arial"/>
                <a:ea typeface="Arial"/>
                <a:cs typeface="Arial"/>
                <a:sym typeface="Arial"/>
              </a:rPr>
              <a:t>Hands-On Learning: Internships &amp; Jobs</a:t>
            </a:r>
            <a:endParaRPr sz="3500">
              <a:latin typeface="Arial"/>
              <a:ea typeface="Arial"/>
              <a:cs typeface="Arial"/>
              <a:sym typeface="Arial"/>
            </a:endParaRPr>
          </a:p>
        </p:txBody>
      </p:sp>
      <p:sp>
        <p:nvSpPr>
          <p:cNvPr id="808" name="Google Shape;808;g1e8d3440565_0_19"/>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sp>
        <p:nvSpPr>
          <p:cNvPr id="809" name="Google Shape;809;g1e8d3440565_0_19"/>
          <p:cNvSpPr txBox="1"/>
          <p:nvPr/>
        </p:nvSpPr>
        <p:spPr>
          <a:xfrm>
            <a:off x="452438" y="1887940"/>
            <a:ext cx="8229600" cy="4526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888888"/>
              </a:buClr>
              <a:buSzPts val="2400"/>
              <a:buFont typeface="Arial"/>
              <a:buNone/>
            </a:pPr>
            <a:endParaRPr sz="2400" b="0" i="0" u="none" strike="noStrike" cap="none">
              <a:solidFill>
                <a:srgbClr val="888888"/>
              </a:solidFill>
              <a:latin typeface="Arial"/>
              <a:ea typeface="Arial"/>
              <a:cs typeface="Arial"/>
              <a:sym typeface="Arial"/>
            </a:endParaRPr>
          </a:p>
        </p:txBody>
      </p:sp>
      <p:sp>
        <p:nvSpPr>
          <p:cNvPr id="810" name="Google Shape;810;g1e8d3440565_0_19"/>
          <p:cNvSpPr txBox="1"/>
          <p:nvPr/>
        </p:nvSpPr>
        <p:spPr>
          <a:xfrm>
            <a:off x="452450" y="2234850"/>
            <a:ext cx="4560300" cy="34443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Top 10 </a:t>
            </a:r>
            <a:r>
              <a:rPr lang="en-US" sz="2000" b="0" i="0" u="none" strike="noStrike" cap="none">
                <a:solidFill>
                  <a:schemeClr val="dk1"/>
                </a:solidFill>
                <a:latin typeface="Arial"/>
                <a:ea typeface="Arial"/>
                <a:cs typeface="Arial"/>
                <a:sym typeface="Arial"/>
              </a:rPr>
              <a:t>for early-career return on investment  </a:t>
            </a:r>
            <a:r>
              <a:rPr lang="en-US" sz="1400" b="0" i="0" u="none" strike="noStrike" cap="none">
                <a:solidFill>
                  <a:schemeClr val="dk1"/>
                </a:solidFill>
                <a:latin typeface="Arial"/>
                <a:ea typeface="Arial"/>
                <a:cs typeface="Arial"/>
                <a:sym typeface="Arial"/>
              </a:rPr>
              <a:t>(Poets &amp; Quants) </a:t>
            </a:r>
            <a:endParaRPr sz="2000" b="1" i="0" u="none" strike="noStrike" cap="none">
              <a:solidFill>
                <a:schemeClr val="dk1"/>
              </a:solidFill>
              <a:latin typeface="Arial"/>
              <a:ea typeface="Arial"/>
              <a:cs typeface="Arial"/>
              <a:sym typeface="Arial"/>
            </a:endParaRPr>
          </a:p>
        </p:txBody>
      </p:sp>
      <p:grpSp>
        <p:nvGrpSpPr>
          <p:cNvPr id="811" name="Google Shape;811;g1e8d3440565_0_19"/>
          <p:cNvGrpSpPr/>
          <p:nvPr/>
        </p:nvGrpSpPr>
        <p:grpSpPr>
          <a:xfrm>
            <a:off x="5149023" y="1887954"/>
            <a:ext cx="3795300" cy="4295320"/>
            <a:chOff x="2318357" y="15207"/>
            <a:chExt cx="3795300" cy="4295320"/>
          </a:xfrm>
        </p:grpSpPr>
        <p:sp>
          <p:nvSpPr>
            <p:cNvPr id="812" name="Google Shape;812;g1e8d3440565_0_19"/>
            <p:cNvSpPr/>
            <p:nvPr/>
          </p:nvSpPr>
          <p:spPr>
            <a:xfrm>
              <a:off x="2462041" y="176216"/>
              <a:ext cx="3497100" cy="1214400"/>
            </a:xfrm>
            <a:prstGeom prst="ellipse">
              <a:avLst/>
            </a:prstGeom>
            <a:solidFill>
              <a:srgbClr val="E3BABC">
                <a:alpha val="4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g1e8d3440565_0_19"/>
            <p:cNvSpPr/>
            <p:nvPr/>
          </p:nvSpPr>
          <p:spPr>
            <a:xfrm>
              <a:off x="3877198" y="3150215"/>
              <a:ext cx="677700" cy="433800"/>
            </a:xfrm>
            <a:prstGeom prst="downArrow">
              <a:avLst>
                <a:gd name="adj1" fmla="val 50000"/>
                <a:gd name="adj2" fmla="val 50000"/>
              </a:avLst>
            </a:prstGeom>
            <a:solidFill>
              <a:srgbClr val="DDA8A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g1e8d3440565_0_19"/>
            <p:cNvSpPr/>
            <p:nvPr/>
          </p:nvSpPr>
          <p:spPr>
            <a:xfrm>
              <a:off x="2589460" y="3497227"/>
              <a:ext cx="3253200" cy="813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g1e8d3440565_0_19"/>
            <p:cNvSpPr txBox="1"/>
            <p:nvPr/>
          </p:nvSpPr>
          <p:spPr>
            <a:xfrm>
              <a:off x="2589460" y="3497227"/>
              <a:ext cx="3253200" cy="813300"/>
            </a:xfrm>
            <a:prstGeom prst="rect">
              <a:avLst/>
            </a:prstGeom>
            <a:noFill/>
            <a:ln>
              <a:noFill/>
            </a:ln>
          </p:spPr>
          <p:txBody>
            <a:bodyPr spcFirstLastPara="1" wrap="square" lIns="199125" tIns="199125" rIns="199125" bIns="199125" anchor="ctr" anchorCtr="0">
              <a:noAutofit/>
            </a:bodyPr>
            <a:lstStyle/>
            <a:p>
              <a:pPr marL="0" marR="0" lvl="0" indent="0" algn="ctr" rtl="0">
                <a:lnSpc>
                  <a:spcPct val="90000"/>
                </a:lnSpc>
                <a:spcBef>
                  <a:spcPts val="0"/>
                </a:spcBef>
                <a:spcAft>
                  <a:spcPts val="0"/>
                </a:spcAft>
                <a:buClr>
                  <a:schemeClr val="dk1"/>
                </a:buClr>
                <a:buSzPts val="2800"/>
                <a:buFont typeface="Calibri"/>
                <a:buNone/>
              </a:pPr>
              <a:r>
                <a:rPr lang="en-US" sz="2800" b="0" i="0" u="none" strike="noStrike" cap="none">
                  <a:solidFill>
                    <a:schemeClr val="dk1"/>
                  </a:solidFill>
                  <a:latin typeface="Calibri"/>
                  <a:ea typeface="Calibri"/>
                  <a:cs typeface="Calibri"/>
                  <a:sym typeface="Calibri"/>
                </a:rPr>
                <a:t>Jobs/Internships</a:t>
              </a:r>
              <a:endParaRPr sz="1400" b="0" i="0" u="none" strike="noStrike" cap="none">
                <a:solidFill>
                  <a:srgbClr val="000000"/>
                </a:solidFill>
                <a:latin typeface="Arial"/>
                <a:ea typeface="Arial"/>
                <a:cs typeface="Arial"/>
                <a:sym typeface="Arial"/>
              </a:endParaRPr>
            </a:p>
          </p:txBody>
        </p:sp>
        <p:sp>
          <p:nvSpPr>
            <p:cNvPr id="816" name="Google Shape;816;g1e8d3440565_0_19"/>
            <p:cNvSpPr/>
            <p:nvPr/>
          </p:nvSpPr>
          <p:spPr>
            <a:xfrm>
              <a:off x="3733514" y="1484559"/>
              <a:ext cx="1220100" cy="1220100"/>
            </a:xfrm>
            <a:prstGeom prst="ellipse">
              <a:avLst/>
            </a:prstGeom>
            <a:solidFill>
              <a:srgbClr val="C3112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g1e8d3440565_0_19"/>
            <p:cNvSpPr txBox="1"/>
            <p:nvPr/>
          </p:nvSpPr>
          <p:spPr>
            <a:xfrm>
              <a:off x="3912173" y="1663218"/>
              <a:ext cx="862500" cy="862500"/>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1300"/>
                <a:buFont typeface="Calibri"/>
                <a:buNone/>
              </a:pPr>
              <a:r>
                <a:rPr lang="en-US" sz="1300" b="1" i="0" u="none" strike="noStrike" cap="none">
                  <a:solidFill>
                    <a:schemeClr val="lt1"/>
                  </a:solidFill>
                  <a:latin typeface="Calibri"/>
                  <a:ea typeface="Calibri"/>
                  <a:cs typeface="Calibri"/>
                  <a:sym typeface="Calibri"/>
                </a:rPr>
                <a:t>Networking</a:t>
              </a:r>
              <a:endParaRPr sz="1400" b="0" i="0" u="none" strike="noStrike" cap="none">
                <a:solidFill>
                  <a:srgbClr val="000000"/>
                </a:solidFill>
                <a:latin typeface="Arial"/>
                <a:ea typeface="Arial"/>
                <a:cs typeface="Arial"/>
                <a:sym typeface="Arial"/>
              </a:endParaRPr>
            </a:p>
          </p:txBody>
        </p:sp>
        <p:sp>
          <p:nvSpPr>
            <p:cNvPr id="818" name="Google Shape;818;g1e8d3440565_0_19"/>
            <p:cNvSpPr/>
            <p:nvPr/>
          </p:nvSpPr>
          <p:spPr>
            <a:xfrm>
              <a:off x="2860563" y="569316"/>
              <a:ext cx="1220100" cy="1220100"/>
            </a:xfrm>
            <a:prstGeom prst="ellipse">
              <a:avLst/>
            </a:prstGeom>
            <a:solidFill>
              <a:srgbClr val="C3112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g1e8d3440565_0_19"/>
            <p:cNvSpPr txBox="1"/>
            <p:nvPr/>
          </p:nvSpPr>
          <p:spPr>
            <a:xfrm>
              <a:off x="3039222" y="747975"/>
              <a:ext cx="862500" cy="862500"/>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1300"/>
                <a:buFont typeface="Calibri"/>
                <a:buNone/>
              </a:pPr>
              <a:r>
                <a:rPr lang="en-US" sz="1300" b="0" i="0" u="none" strike="noStrike" cap="none">
                  <a:solidFill>
                    <a:schemeClr val="lt1"/>
                  </a:solidFill>
                  <a:latin typeface="Calibri"/>
                  <a:ea typeface="Calibri"/>
                  <a:cs typeface="Calibri"/>
                  <a:sym typeface="Calibri"/>
                </a:rPr>
                <a:t>Career Fair</a:t>
              </a:r>
              <a:endParaRPr sz="1400" b="0" i="0" u="none" strike="noStrike" cap="none">
                <a:solidFill>
                  <a:srgbClr val="000000"/>
                </a:solidFill>
                <a:latin typeface="Arial"/>
                <a:ea typeface="Arial"/>
                <a:cs typeface="Arial"/>
                <a:sym typeface="Arial"/>
              </a:endParaRPr>
            </a:p>
          </p:txBody>
        </p:sp>
        <p:sp>
          <p:nvSpPr>
            <p:cNvPr id="820" name="Google Shape;820;g1e8d3440565_0_19"/>
            <p:cNvSpPr/>
            <p:nvPr/>
          </p:nvSpPr>
          <p:spPr>
            <a:xfrm>
              <a:off x="4107636" y="274356"/>
              <a:ext cx="1220100" cy="1220100"/>
            </a:xfrm>
            <a:prstGeom prst="ellipse">
              <a:avLst/>
            </a:prstGeom>
            <a:solidFill>
              <a:srgbClr val="C3112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g1e8d3440565_0_19"/>
            <p:cNvSpPr txBox="1"/>
            <p:nvPr/>
          </p:nvSpPr>
          <p:spPr>
            <a:xfrm>
              <a:off x="4286295" y="453015"/>
              <a:ext cx="862500" cy="862500"/>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1300"/>
                <a:buFont typeface="Calibri"/>
                <a:buNone/>
              </a:pPr>
              <a:r>
                <a:rPr lang="en-US" sz="1300" b="0" i="0" u="none" strike="noStrike" cap="none">
                  <a:solidFill>
                    <a:schemeClr val="lt1"/>
                  </a:solidFill>
                  <a:latin typeface="Calibri"/>
                  <a:ea typeface="Calibri"/>
                  <a:cs typeface="Calibri"/>
                  <a:sym typeface="Calibri"/>
                </a:rPr>
                <a:t>Handshake</a:t>
              </a:r>
              <a:endParaRPr sz="1400" b="0" i="0" u="none" strike="noStrike" cap="none">
                <a:solidFill>
                  <a:srgbClr val="000000"/>
                </a:solidFill>
                <a:latin typeface="Arial"/>
                <a:ea typeface="Arial"/>
                <a:cs typeface="Arial"/>
                <a:sym typeface="Arial"/>
              </a:endParaRPr>
            </a:p>
          </p:txBody>
        </p:sp>
        <p:sp>
          <p:nvSpPr>
            <p:cNvPr id="822" name="Google Shape;822;g1e8d3440565_0_19"/>
            <p:cNvSpPr/>
            <p:nvPr/>
          </p:nvSpPr>
          <p:spPr>
            <a:xfrm>
              <a:off x="2318357" y="15207"/>
              <a:ext cx="3795300" cy="3036300"/>
            </a:xfrm>
            <a:custGeom>
              <a:avLst/>
              <a:gdLst/>
              <a:ahLst/>
              <a:cxnLst/>
              <a:rect l="l" t="t" r="r" b="b"/>
              <a:pathLst>
                <a:path w="120000" h="120000" extrusionOk="0">
                  <a:moveTo>
                    <a:pt x="584" y="34175"/>
                  </a:moveTo>
                  <a:lnTo>
                    <a:pt x="584" y="34175"/>
                  </a:lnTo>
                  <a:cubicBezTo>
                    <a:pt x="-2679" y="22567"/>
                    <a:pt x="7879" y="11072"/>
                    <a:pt x="27615" y="4745"/>
                  </a:cubicBezTo>
                  <a:cubicBezTo>
                    <a:pt x="47351" y="-1582"/>
                    <a:pt x="72649" y="-1582"/>
                    <a:pt x="92385" y="4745"/>
                  </a:cubicBezTo>
                  <a:cubicBezTo>
                    <a:pt x="112121" y="11072"/>
                    <a:pt x="122679" y="22567"/>
                    <a:pt x="119416" y="34175"/>
                  </a:cubicBezTo>
                  <a:lnTo>
                    <a:pt x="74854" y="113544"/>
                  </a:lnTo>
                  <a:cubicBezTo>
                    <a:pt x="73813" y="117246"/>
                    <a:pt x="67478" y="120000"/>
                    <a:pt x="60000" y="120000"/>
                  </a:cubicBezTo>
                  <a:cubicBezTo>
                    <a:pt x="52522" y="120000"/>
                    <a:pt x="46187" y="117246"/>
                    <a:pt x="45146" y="113544"/>
                  </a:cubicBezTo>
                  <a:close/>
                  <a:moveTo>
                    <a:pt x="4800" y="30000"/>
                  </a:moveTo>
                  <a:lnTo>
                    <a:pt x="4800" y="30000"/>
                  </a:lnTo>
                  <a:cubicBezTo>
                    <a:pt x="4800" y="43255"/>
                    <a:pt x="29514" y="54000"/>
                    <a:pt x="60000" y="54000"/>
                  </a:cubicBezTo>
                  <a:cubicBezTo>
                    <a:pt x="90486" y="54000"/>
                    <a:pt x="115200" y="43255"/>
                    <a:pt x="115200" y="30000"/>
                  </a:cubicBezTo>
                  <a:cubicBezTo>
                    <a:pt x="115200" y="16745"/>
                    <a:pt x="90486" y="6000"/>
                    <a:pt x="60000" y="6000"/>
                  </a:cubicBezTo>
                  <a:cubicBezTo>
                    <a:pt x="29514" y="6000"/>
                    <a:pt x="4800" y="16745"/>
                    <a:pt x="4800" y="30000"/>
                  </a:cubicBezTo>
                  <a:close/>
                </a:path>
              </a:pathLst>
            </a:custGeom>
            <a:solidFill>
              <a:schemeClr val="lt1">
                <a:alpha val="40000"/>
              </a:schemeClr>
            </a:solidFill>
            <a:ln w="9525" cap="flat" cmpd="sng">
              <a:solidFill>
                <a:srgbClr val="C3112B"/>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23" name="Google Shape;823;g1e8d3440565_0_19"/>
          <p:cNvPicPr preferRelativeResize="0"/>
          <p:nvPr/>
        </p:nvPicPr>
        <p:blipFill rotWithShape="1">
          <a:blip r:embed="rId3">
            <a:alphaModFix/>
          </a:blip>
          <a:srcRect t="2248"/>
          <a:stretch/>
        </p:blipFill>
        <p:spPr>
          <a:xfrm>
            <a:off x="732800" y="3087625"/>
            <a:ext cx="4082625" cy="27009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g1f0496b4f10_0_743"/>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sp>
        <p:nvSpPr>
          <p:cNvPr id="829" name="Google Shape;829;g1f0496b4f10_0_743"/>
          <p:cNvSpPr txBox="1">
            <a:spLocks noGrp="1"/>
          </p:cNvSpPr>
          <p:nvPr>
            <p:ph type="title"/>
          </p:nvPr>
        </p:nvSpPr>
        <p:spPr>
          <a:xfrm>
            <a:off x="669288" y="911957"/>
            <a:ext cx="8067600" cy="130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8102E"/>
              </a:buClr>
              <a:buSzPts val="3600"/>
              <a:buFont typeface="Arial"/>
              <a:buNone/>
            </a:pPr>
            <a:r>
              <a:rPr lang="en-US">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Resources for Success</a:t>
            </a:r>
            <a:endParaRPr sz="2800">
              <a:latin typeface="Arial"/>
              <a:ea typeface="Arial"/>
              <a:cs typeface="Arial"/>
              <a:sym typeface="Arial"/>
            </a:endParaRPr>
          </a:p>
          <a:p>
            <a:pPr marL="0" lvl="0" indent="0" algn="ctr" rtl="0">
              <a:lnSpc>
                <a:spcPct val="90000"/>
              </a:lnSpc>
              <a:spcBef>
                <a:spcPts val="0"/>
              </a:spcBef>
              <a:spcAft>
                <a:spcPts val="0"/>
              </a:spcAft>
              <a:buClr>
                <a:srgbClr val="C8102E"/>
              </a:buClr>
              <a:buSzPts val="2800"/>
              <a:buFont typeface="Arial"/>
              <a:buNone/>
            </a:pPr>
            <a:r>
              <a:rPr lang="en-US" sz="2800">
                <a:solidFill>
                  <a:srgbClr val="222222"/>
                </a:solidFill>
                <a:latin typeface="Arial"/>
                <a:ea typeface="Arial"/>
                <a:cs typeface="Arial"/>
                <a:sym typeface="Arial"/>
              </a:rPr>
              <a:t>Tutoring &amp; Supplemental Instruction</a:t>
            </a:r>
            <a:endParaRPr>
              <a:solidFill>
                <a:srgbClr val="222222"/>
              </a:solidFill>
              <a:latin typeface="Arial"/>
              <a:ea typeface="Arial"/>
              <a:cs typeface="Arial"/>
              <a:sym typeface="Arial"/>
            </a:endParaRPr>
          </a:p>
        </p:txBody>
      </p:sp>
      <p:pic>
        <p:nvPicPr>
          <p:cNvPr id="830" name="Google Shape;830;g1f0496b4f10_0_743"/>
          <p:cNvPicPr preferRelativeResize="0"/>
          <p:nvPr/>
        </p:nvPicPr>
        <p:blipFill>
          <a:blip r:embed="rId3">
            <a:alphaModFix/>
          </a:blip>
          <a:stretch>
            <a:fillRect/>
          </a:stretch>
        </p:blipFill>
        <p:spPr>
          <a:xfrm>
            <a:off x="5999825" y="3977640"/>
            <a:ext cx="3144166" cy="2103120"/>
          </a:xfrm>
          <a:prstGeom prst="rect">
            <a:avLst/>
          </a:prstGeom>
          <a:noFill/>
          <a:ln>
            <a:noFill/>
          </a:ln>
        </p:spPr>
      </p:pic>
      <p:pic>
        <p:nvPicPr>
          <p:cNvPr id="831" name="Google Shape;831;g1f0496b4f10_0_743"/>
          <p:cNvPicPr preferRelativeResize="0"/>
          <p:nvPr/>
        </p:nvPicPr>
        <p:blipFill>
          <a:blip r:embed="rId4">
            <a:alphaModFix/>
          </a:blip>
          <a:stretch>
            <a:fillRect/>
          </a:stretch>
        </p:blipFill>
        <p:spPr>
          <a:xfrm>
            <a:off x="3489000" y="3977640"/>
            <a:ext cx="3144166" cy="2103120"/>
          </a:xfrm>
          <a:prstGeom prst="rect">
            <a:avLst/>
          </a:prstGeom>
          <a:noFill/>
          <a:ln>
            <a:noFill/>
          </a:ln>
        </p:spPr>
      </p:pic>
      <p:pic>
        <p:nvPicPr>
          <p:cNvPr id="832" name="Google Shape;832;g1f0496b4f10_0_743"/>
          <p:cNvPicPr preferRelativeResize="0"/>
          <p:nvPr/>
        </p:nvPicPr>
        <p:blipFill rotWithShape="1">
          <a:blip r:embed="rId5">
            <a:alphaModFix/>
          </a:blip>
          <a:srcRect t="16583"/>
          <a:stretch/>
        </p:blipFill>
        <p:spPr>
          <a:xfrm>
            <a:off x="2269900" y="3977625"/>
            <a:ext cx="1676575" cy="2103127"/>
          </a:xfrm>
          <a:prstGeom prst="rect">
            <a:avLst/>
          </a:prstGeom>
          <a:noFill/>
          <a:ln>
            <a:noFill/>
          </a:ln>
        </p:spPr>
      </p:pic>
      <p:pic>
        <p:nvPicPr>
          <p:cNvPr id="833" name="Google Shape;833;g1f0496b4f10_0_743"/>
          <p:cNvPicPr preferRelativeResize="0"/>
          <p:nvPr/>
        </p:nvPicPr>
        <p:blipFill rotWithShape="1">
          <a:blip r:embed="rId6">
            <a:alphaModFix/>
          </a:blip>
          <a:srcRect l="17641" r="4713"/>
          <a:stretch/>
        </p:blipFill>
        <p:spPr>
          <a:xfrm>
            <a:off x="-50300" y="3977625"/>
            <a:ext cx="2595676" cy="2103124"/>
          </a:xfrm>
          <a:prstGeom prst="rect">
            <a:avLst/>
          </a:prstGeom>
          <a:noFill/>
          <a:ln>
            <a:noFill/>
          </a:ln>
        </p:spPr>
      </p:pic>
      <p:grpSp>
        <p:nvGrpSpPr>
          <p:cNvPr id="834" name="Google Shape;834;g1f0496b4f10_0_743"/>
          <p:cNvGrpSpPr/>
          <p:nvPr/>
        </p:nvGrpSpPr>
        <p:grpSpPr>
          <a:xfrm>
            <a:off x="616304" y="2088336"/>
            <a:ext cx="7815436" cy="1602412"/>
            <a:chOff x="1212300" y="3429005"/>
            <a:chExt cx="3461527" cy="1854000"/>
          </a:xfrm>
        </p:grpSpPr>
        <p:grpSp>
          <p:nvGrpSpPr>
            <p:cNvPr id="835" name="Google Shape;835;g1f0496b4f10_0_743"/>
            <p:cNvGrpSpPr/>
            <p:nvPr/>
          </p:nvGrpSpPr>
          <p:grpSpPr>
            <a:xfrm>
              <a:off x="2819827" y="3429005"/>
              <a:ext cx="1854000" cy="1854000"/>
              <a:chOff x="2819827" y="1644762"/>
              <a:chExt cx="1854000" cy="1854000"/>
            </a:xfrm>
          </p:grpSpPr>
          <p:sp>
            <p:nvSpPr>
              <p:cNvPr id="836" name="Google Shape;836;g1f0496b4f10_0_743"/>
              <p:cNvSpPr/>
              <p:nvPr/>
            </p:nvSpPr>
            <p:spPr>
              <a:xfrm>
                <a:off x="2819827" y="1644762"/>
                <a:ext cx="1854000" cy="1854000"/>
              </a:xfrm>
              <a:prstGeom prst="ellipse">
                <a:avLst/>
              </a:prstGeom>
              <a:solidFill>
                <a:srgbClr val="AD102A"/>
              </a:solidFill>
              <a:ln w="28575" cap="flat" cmpd="sng">
                <a:solidFill>
                  <a:srgbClr val="EDA2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g1f0496b4f10_0_743"/>
              <p:cNvSpPr txBox="1"/>
              <p:nvPr/>
            </p:nvSpPr>
            <p:spPr>
              <a:xfrm>
                <a:off x="3031032" y="2311062"/>
                <a:ext cx="1506300" cy="52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600">
                    <a:solidFill>
                      <a:schemeClr val="lt1"/>
                    </a:solidFill>
                  </a:rPr>
                  <a:t>Online and In-person </a:t>
                </a:r>
                <a:endParaRPr sz="1600">
                  <a:solidFill>
                    <a:schemeClr val="lt1"/>
                  </a:solidFill>
                </a:endParaRPr>
              </a:p>
              <a:p>
                <a:pPr marL="0" lvl="0" indent="0" algn="ctr" rtl="0">
                  <a:lnSpc>
                    <a:spcPct val="115000"/>
                  </a:lnSpc>
                  <a:spcBef>
                    <a:spcPts val="0"/>
                  </a:spcBef>
                  <a:spcAft>
                    <a:spcPts val="0"/>
                  </a:spcAft>
                  <a:buNone/>
                </a:pPr>
                <a:r>
                  <a:rPr lang="en-US" sz="1600">
                    <a:solidFill>
                      <a:schemeClr val="lt1"/>
                    </a:solidFill>
                  </a:rPr>
                  <a:t>tutoring available</a:t>
                </a:r>
                <a:endParaRPr sz="1000">
                  <a:solidFill>
                    <a:srgbClr val="FFFFFF"/>
                  </a:solidFill>
                  <a:latin typeface="Roboto"/>
                  <a:ea typeface="Roboto"/>
                  <a:cs typeface="Roboto"/>
                  <a:sym typeface="Roboto"/>
                </a:endParaRPr>
              </a:p>
            </p:txBody>
          </p:sp>
        </p:grpSp>
        <p:grpSp>
          <p:nvGrpSpPr>
            <p:cNvPr id="838" name="Google Shape;838;g1f0496b4f10_0_743"/>
            <p:cNvGrpSpPr/>
            <p:nvPr/>
          </p:nvGrpSpPr>
          <p:grpSpPr>
            <a:xfrm>
              <a:off x="1212300" y="3429005"/>
              <a:ext cx="1854000" cy="1854000"/>
              <a:chOff x="1212300" y="1644762"/>
              <a:chExt cx="1854000" cy="1854000"/>
            </a:xfrm>
          </p:grpSpPr>
          <p:sp>
            <p:nvSpPr>
              <p:cNvPr id="839" name="Google Shape;839;g1f0496b4f10_0_743"/>
              <p:cNvSpPr/>
              <p:nvPr/>
            </p:nvSpPr>
            <p:spPr>
              <a:xfrm>
                <a:off x="1212300" y="1644762"/>
                <a:ext cx="1854000" cy="1854000"/>
              </a:xfrm>
              <a:prstGeom prst="ellipse">
                <a:avLst/>
              </a:prstGeom>
              <a:solidFill>
                <a:srgbClr val="CC0918"/>
              </a:solidFill>
              <a:ln w="28575" cap="flat" cmpd="sng">
                <a:solidFill>
                  <a:srgbClr val="EDA2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g1f0496b4f10_0_743"/>
              <p:cNvSpPr txBox="1"/>
              <p:nvPr/>
            </p:nvSpPr>
            <p:spPr>
              <a:xfrm>
                <a:off x="1463233" y="2247237"/>
                <a:ext cx="1366800" cy="52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600">
                    <a:solidFill>
                      <a:schemeClr val="lt1"/>
                    </a:solidFill>
                  </a:rPr>
                  <a:t>Supplemental Instruction available for numerous Business Core courses</a:t>
                </a:r>
                <a:endParaRPr sz="1600">
                  <a:solidFill>
                    <a:srgbClr val="FFFFFF"/>
                  </a:solidFill>
                  <a:latin typeface="Roboto"/>
                  <a:ea typeface="Roboto"/>
                  <a:cs typeface="Roboto"/>
                  <a:sym typeface="Roboto"/>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1e8d3440565_0_584"/>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sp>
        <p:nvSpPr>
          <p:cNvPr id="846" name="Google Shape;846;g1e8d3440565_0_584"/>
          <p:cNvSpPr txBox="1">
            <a:spLocks noGrp="1"/>
          </p:cNvSpPr>
          <p:nvPr>
            <p:ph type="title"/>
          </p:nvPr>
        </p:nvSpPr>
        <p:spPr>
          <a:xfrm>
            <a:off x="669288" y="911957"/>
            <a:ext cx="8067600" cy="130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8102E"/>
              </a:buClr>
              <a:buSzPts val="3600"/>
              <a:buFont typeface="Arial"/>
              <a:buNone/>
            </a:pPr>
            <a:r>
              <a:rPr lang="en-US">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5"/>
                  </a:ext>
                </a:extLst>
              </a:rPr>
              <a:t>Resources for Success</a:t>
            </a:r>
            <a:endParaRPr sz="2800">
              <a:latin typeface="Arial"/>
              <a:ea typeface="Arial"/>
              <a:cs typeface="Arial"/>
              <a:sym typeface="Arial"/>
            </a:endParaRPr>
          </a:p>
          <a:p>
            <a:pPr marL="0" lvl="0" indent="0" algn="ctr" rtl="0">
              <a:lnSpc>
                <a:spcPct val="90000"/>
              </a:lnSpc>
              <a:spcBef>
                <a:spcPts val="0"/>
              </a:spcBef>
              <a:spcAft>
                <a:spcPts val="0"/>
              </a:spcAft>
              <a:buClr>
                <a:srgbClr val="C8102E"/>
              </a:buClr>
              <a:buSzPts val="2800"/>
              <a:buFont typeface="Arial"/>
              <a:buNone/>
            </a:pPr>
            <a:r>
              <a:rPr lang="en-US" sz="2800">
                <a:solidFill>
                  <a:srgbClr val="222222"/>
                </a:solidFill>
                <a:latin typeface="Arial"/>
                <a:ea typeface="Arial"/>
                <a:cs typeface="Arial"/>
                <a:sym typeface="Arial"/>
              </a:rPr>
              <a:t>Miller Center for Student Disability Services</a:t>
            </a:r>
            <a:endParaRPr>
              <a:solidFill>
                <a:srgbClr val="222222"/>
              </a:solidFill>
              <a:latin typeface="Arial"/>
              <a:ea typeface="Arial"/>
              <a:cs typeface="Arial"/>
              <a:sym typeface="Arial"/>
            </a:endParaRPr>
          </a:p>
        </p:txBody>
      </p:sp>
      <p:pic>
        <p:nvPicPr>
          <p:cNvPr id="847" name="Google Shape;847;g1e8d3440565_0_584"/>
          <p:cNvPicPr preferRelativeResize="0"/>
          <p:nvPr/>
        </p:nvPicPr>
        <p:blipFill rotWithShape="1">
          <a:blip r:embed="rId3">
            <a:alphaModFix/>
          </a:blip>
          <a:srcRect t="18729" b="12362"/>
          <a:stretch/>
        </p:blipFill>
        <p:spPr>
          <a:xfrm>
            <a:off x="3848700" y="3977650"/>
            <a:ext cx="2029601" cy="2103127"/>
          </a:xfrm>
          <a:prstGeom prst="rect">
            <a:avLst/>
          </a:prstGeom>
          <a:noFill/>
          <a:ln>
            <a:noFill/>
          </a:ln>
        </p:spPr>
      </p:pic>
      <p:pic>
        <p:nvPicPr>
          <p:cNvPr id="848" name="Google Shape;848;g1e8d3440565_0_584"/>
          <p:cNvPicPr preferRelativeResize="0"/>
          <p:nvPr/>
        </p:nvPicPr>
        <p:blipFill rotWithShape="1">
          <a:blip r:embed="rId4">
            <a:alphaModFix/>
          </a:blip>
          <a:srcRect t="18374"/>
          <a:stretch/>
        </p:blipFill>
        <p:spPr>
          <a:xfrm>
            <a:off x="0" y="3977636"/>
            <a:ext cx="3848709" cy="2103120"/>
          </a:xfrm>
          <a:prstGeom prst="rect">
            <a:avLst/>
          </a:prstGeom>
          <a:noFill/>
          <a:ln>
            <a:noFill/>
          </a:ln>
        </p:spPr>
      </p:pic>
      <p:pic>
        <p:nvPicPr>
          <p:cNvPr id="849" name="Google Shape;849;g1e8d3440565_0_584"/>
          <p:cNvPicPr preferRelativeResize="0"/>
          <p:nvPr/>
        </p:nvPicPr>
        <p:blipFill rotWithShape="1">
          <a:blip r:embed="rId5">
            <a:alphaModFix/>
          </a:blip>
          <a:srcRect t="8567" r="4379"/>
          <a:stretch/>
        </p:blipFill>
        <p:spPr>
          <a:xfrm>
            <a:off x="5833700" y="3977625"/>
            <a:ext cx="3310300" cy="2103124"/>
          </a:xfrm>
          <a:prstGeom prst="rect">
            <a:avLst/>
          </a:prstGeom>
          <a:noFill/>
          <a:ln>
            <a:noFill/>
          </a:ln>
        </p:spPr>
      </p:pic>
      <p:grpSp>
        <p:nvGrpSpPr>
          <p:cNvPr id="850" name="Google Shape;850;g1e8d3440565_0_584"/>
          <p:cNvGrpSpPr/>
          <p:nvPr/>
        </p:nvGrpSpPr>
        <p:grpSpPr>
          <a:xfrm>
            <a:off x="616292" y="2088175"/>
            <a:ext cx="7815436" cy="1854000"/>
            <a:chOff x="1212300" y="3429005"/>
            <a:chExt cx="3461527" cy="1854000"/>
          </a:xfrm>
        </p:grpSpPr>
        <p:grpSp>
          <p:nvGrpSpPr>
            <p:cNvPr id="851" name="Google Shape;851;g1e8d3440565_0_584"/>
            <p:cNvGrpSpPr/>
            <p:nvPr/>
          </p:nvGrpSpPr>
          <p:grpSpPr>
            <a:xfrm>
              <a:off x="2819827" y="3429005"/>
              <a:ext cx="1854000" cy="1854000"/>
              <a:chOff x="2819827" y="1644762"/>
              <a:chExt cx="1854000" cy="1854000"/>
            </a:xfrm>
          </p:grpSpPr>
          <p:sp>
            <p:nvSpPr>
              <p:cNvPr id="852" name="Google Shape;852;g1e8d3440565_0_584"/>
              <p:cNvSpPr/>
              <p:nvPr/>
            </p:nvSpPr>
            <p:spPr>
              <a:xfrm>
                <a:off x="2819827" y="1644762"/>
                <a:ext cx="1854000" cy="1854000"/>
              </a:xfrm>
              <a:prstGeom prst="ellipse">
                <a:avLst/>
              </a:prstGeom>
              <a:solidFill>
                <a:srgbClr val="AD102A"/>
              </a:solidFill>
              <a:ln w="28575" cap="flat" cmpd="sng">
                <a:solidFill>
                  <a:srgbClr val="EDA2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g1e8d3440565_0_584"/>
              <p:cNvSpPr txBox="1"/>
              <p:nvPr/>
            </p:nvSpPr>
            <p:spPr>
              <a:xfrm>
                <a:off x="2997282" y="2311062"/>
                <a:ext cx="1506300" cy="5214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1600">
                    <a:solidFill>
                      <a:schemeClr val="lt1"/>
                    </a:solidFill>
                  </a:rPr>
                  <a:t>A</a:t>
                </a:r>
                <a:r>
                  <a:rPr lang="en-US" sz="1600">
                    <a:solidFill>
                      <a:schemeClr val="lt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ccommodations</a:t>
                </a:r>
                <a:r>
                  <a:rPr lang="en-US" sz="1600">
                    <a:solidFill>
                      <a:schemeClr val="lt1"/>
                    </a:solidFill>
                  </a:rPr>
                  <a:t> available </a:t>
                </a:r>
                <a:endParaRPr sz="1600">
                  <a:solidFill>
                    <a:schemeClr val="lt1"/>
                  </a:solidFill>
                </a:endParaRPr>
              </a:p>
              <a:p>
                <a:pPr marL="0" lvl="0" indent="0" algn="ctr" rtl="0">
                  <a:lnSpc>
                    <a:spcPct val="90000"/>
                  </a:lnSpc>
                  <a:spcBef>
                    <a:spcPts val="0"/>
                  </a:spcBef>
                  <a:spcAft>
                    <a:spcPts val="0"/>
                  </a:spcAft>
                  <a:buNone/>
                </a:pPr>
                <a:r>
                  <a:rPr lang="en-US" sz="1600">
                    <a:solidFill>
                      <a:schemeClr val="lt1"/>
                    </a:solidFill>
                  </a:rPr>
                  <a:t>for those who qualify</a:t>
                </a:r>
                <a:endParaRPr sz="1600">
                  <a:solidFill>
                    <a:schemeClr val="lt1"/>
                  </a:solidFill>
                </a:endParaRPr>
              </a:p>
              <a:p>
                <a:pPr marL="0" lvl="0" indent="0" algn="l" rtl="0">
                  <a:lnSpc>
                    <a:spcPct val="115000"/>
                  </a:lnSpc>
                  <a:spcBef>
                    <a:spcPts val="0"/>
                  </a:spcBef>
                  <a:spcAft>
                    <a:spcPts val="0"/>
                  </a:spcAft>
                  <a:buNone/>
                </a:pPr>
                <a:endParaRPr sz="1000">
                  <a:solidFill>
                    <a:srgbClr val="FFFFFF"/>
                  </a:solidFill>
                  <a:latin typeface="Roboto"/>
                  <a:ea typeface="Roboto"/>
                  <a:cs typeface="Roboto"/>
                  <a:sym typeface="Roboto"/>
                </a:endParaRPr>
              </a:p>
            </p:txBody>
          </p:sp>
        </p:grpSp>
        <p:grpSp>
          <p:nvGrpSpPr>
            <p:cNvPr id="854" name="Google Shape;854;g1e8d3440565_0_584"/>
            <p:cNvGrpSpPr/>
            <p:nvPr/>
          </p:nvGrpSpPr>
          <p:grpSpPr>
            <a:xfrm>
              <a:off x="1212300" y="3429005"/>
              <a:ext cx="1854000" cy="1854000"/>
              <a:chOff x="1212300" y="1644762"/>
              <a:chExt cx="1854000" cy="1854000"/>
            </a:xfrm>
          </p:grpSpPr>
          <p:sp>
            <p:nvSpPr>
              <p:cNvPr id="855" name="Google Shape;855;g1e8d3440565_0_584"/>
              <p:cNvSpPr/>
              <p:nvPr/>
            </p:nvSpPr>
            <p:spPr>
              <a:xfrm>
                <a:off x="1212300" y="1644762"/>
                <a:ext cx="1854000" cy="1854000"/>
              </a:xfrm>
              <a:prstGeom prst="ellipse">
                <a:avLst/>
              </a:prstGeom>
              <a:solidFill>
                <a:srgbClr val="CC0918"/>
              </a:solidFill>
              <a:ln w="28575" cap="flat" cmpd="sng">
                <a:solidFill>
                  <a:srgbClr val="EDA2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g1e8d3440565_0_584"/>
              <p:cNvSpPr txBox="1"/>
              <p:nvPr/>
            </p:nvSpPr>
            <p:spPr>
              <a:xfrm>
                <a:off x="1495476" y="2247225"/>
                <a:ext cx="1290600" cy="52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600">
                    <a:solidFill>
                      <a:schemeClr val="lt1"/>
                    </a:solidFill>
                  </a:rPr>
                  <a:t>Students with Disabilities Advisory Council (SDAC)</a:t>
                </a:r>
                <a:endParaRPr sz="1600">
                  <a:solidFill>
                    <a:srgbClr val="FFFFFF"/>
                  </a:solidFill>
                  <a:latin typeface="Roboto"/>
                  <a:ea typeface="Roboto"/>
                  <a:cs typeface="Roboto"/>
                  <a:sym typeface="Roboto"/>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g1f0496b4f10_0_836"/>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sp>
        <p:nvSpPr>
          <p:cNvPr id="862" name="Google Shape;862;g1f0496b4f10_0_836"/>
          <p:cNvSpPr txBox="1">
            <a:spLocks noGrp="1"/>
          </p:cNvSpPr>
          <p:nvPr>
            <p:ph type="title"/>
          </p:nvPr>
        </p:nvSpPr>
        <p:spPr>
          <a:xfrm>
            <a:off x="655013" y="897657"/>
            <a:ext cx="8067600" cy="130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8102E"/>
              </a:buClr>
              <a:buSzPts val="3600"/>
              <a:buFont typeface="Arial"/>
              <a:buNone/>
            </a:pPr>
            <a:r>
              <a:rPr lang="en-US">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Resources for Success</a:t>
            </a:r>
            <a:endParaRPr sz="2800">
              <a:latin typeface="Arial"/>
              <a:ea typeface="Arial"/>
              <a:cs typeface="Arial"/>
              <a:sym typeface="Arial"/>
            </a:endParaRPr>
          </a:p>
          <a:p>
            <a:pPr marL="0" lvl="0" indent="0" algn="ctr" rtl="0">
              <a:lnSpc>
                <a:spcPct val="90000"/>
              </a:lnSpc>
              <a:spcBef>
                <a:spcPts val="0"/>
              </a:spcBef>
              <a:spcAft>
                <a:spcPts val="0"/>
              </a:spcAft>
              <a:buClr>
                <a:srgbClr val="C8102E"/>
              </a:buClr>
              <a:buSzPts val="2800"/>
              <a:buFont typeface="Arial"/>
              <a:buNone/>
            </a:pPr>
            <a:r>
              <a:rPr lang="en-US" sz="2800">
                <a:solidFill>
                  <a:srgbClr val="222222"/>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8"/>
                  </a:ext>
                </a:extLst>
              </a:rPr>
              <a:t>Student Health Services</a:t>
            </a:r>
            <a:endParaRPr sz="2800">
              <a:solidFill>
                <a:srgbClr val="222222"/>
              </a:solidFill>
              <a:latin typeface="Arial"/>
              <a:ea typeface="Arial"/>
              <a:cs typeface="Arial"/>
              <a:sym typeface="Arial"/>
            </a:endParaRPr>
          </a:p>
        </p:txBody>
      </p:sp>
      <p:pic>
        <p:nvPicPr>
          <p:cNvPr id="863" name="Google Shape;863;g1f0496b4f10_0_836"/>
          <p:cNvPicPr preferRelativeResize="0"/>
          <p:nvPr/>
        </p:nvPicPr>
        <p:blipFill rotWithShape="1">
          <a:blip r:embed="rId3">
            <a:alphaModFix/>
          </a:blip>
          <a:srcRect r="11964"/>
          <a:stretch/>
        </p:blipFill>
        <p:spPr>
          <a:xfrm>
            <a:off x="6375925" y="3977650"/>
            <a:ext cx="2768077" cy="2103100"/>
          </a:xfrm>
          <a:prstGeom prst="rect">
            <a:avLst/>
          </a:prstGeom>
          <a:noFill/>
          <a:ln>
            <a:noFill/>
          </a:ln>
        </p:spPr>
      </p:pic>
      <p:pic>
        <p:nvPicPr>
          <p:cNvPr id="864" name="Google Shape;864;g1f0496b4f10_0_836"/>
          <p:cNvPicPr preferRelativeResize="0"/>
          <p:nvPr/>
        </p:nvPicPr>
        <p:blipFill>
          <a:blip r:embed="rId4">
            <a:alphaModFix/>
          </a:blip>
          <a:stretch>
            <a:fillRect/>
          </a:stretch>
        </p:blipFill>
        <p:spPr>
          <a:xfrm>
            <a:off x="2390525" y="3977640"/>
            <a:ext cx="3985412" cy="2103120"/>
          </a:xfrm>
          <a:prstGeom prst="rect">
            <a:avLst/>
          </a:prstGeom>
          <a:noFill/>
          <a:ln>
            <a:noFill/>
          </a:ln>
        </p:spPr>
      </p:pic>
      <p:pic>
        <p:nvPicPr>
          <p:cNvPr id="865" name="Google Shape;865;g1f0496b4f10_0_836"/>
          <p:cNvPicPr preferRelativeResize="0"/>
          <p:nvPr/>
        </p:nvPicPr>
        <p:blipFill rotWithShape="1">
          <a:blip r:embed="rId5">
            <a:alphaModFix/>
          </a:blip>
          <a:srcRect l="11551" r="8339"/>
          <a:stretch/>
        </p:blipFill>
        <p:spPr>
          <a:xfrm>
            <a:off x="0" y="3977650"/>
            <a:ext cx="2527252" cy="2103100"/>
          </a:xfrm>
          <a:prstGeom prst="rect">
            <a:avLst/>
          </a:prstGeom>
          <a:noFill/>
          <a:ln>
            <a:noFill/>
          </a:ln>
        </p:spPr>
      </p:pic>
      <p:sp>
        <p:nvSpPr>
          <p:cNvPr id="866" name="Google Shape;866;g1f0496b4f10_0_836"/>
          <p:cNvSpPr txBox="1"/>
          <p:nvPr/>
        </p:nvSpPr>
        <p:spPr>
          <a:xfrm>
            <a:off x="1243650" y="2363575"/>
            <a:ext cx="181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grpSp>
        <p:nvGrpSpPr>
          <p:cNvPr id="867" name="Google Shape;867;g1f0496b4f10_0_836"/>
          <p:cNvGrpSpPr/>
          <p:nvPr/>
        </p:nvGrpSpPr>
        <p:grpSpPr>
          <a:xfrm>
            <a:off x="1212352" y="2088140"/>
            <a:ext cx="6844132" cy="1671381"/>
            <a:chOff x="1212300" y="3429005"/>
            <a:chExt cx="3461527" cy="1854000"/>
          </a:xfrm>
        </p:grpSpPr>
        <p:grpSp>
          <p:nvGrpSpPr>
            <p:cNvPr id="868" name="Google Shape;868;g1f0496b4f10_0_836"/>
            <p:cNvGrpSpPr/>
            <p:nvPr/>
          </p:nvGrpSpPr>
          <p:grpSpPr>
            <a:xfrm>
              <a:off x="2819827" y="3429005"/>
              <a:ext cx="1854000" cy="1854000"/>
              <a:chOff x="2819827" y="1644762"/>
              <a:chExt cx="1854000" cy="1854000"/>
            </a:xfrm>
          </p:grpSpPr>
          <p:sp>
            <p:nvSpPr>
              <p:cNvPr id="869" name="Google Shape;869;g1f0496b4f10_0_836"/>
              <p:cNvSpPr/>
              <p:nvPr/>
            </p:nvSpPr>
            <p:spPr>
              <a:xfrm>
                <a:off x="2819827" y="1644762"/>
                <a:ext cx="1854000" cy="1854000"/>
              </a:xfrm>
              <a:prstGeom prst="ellipse">
                <a:avLst/>
              </a:prstGeom>
              <a:solidFill>
                <a:srgbClr val="AD102A"/>
              </a:solidFill>
              <a:ln w="28575" cap="flat" cmpd="sng">
                <a:solidFill>
                  <a:srgbClr val="EDA2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g1f0496b4f10_0_836"/>
              <p:cNvSpPr txBox="1"/>
              <p:nvPr/>
            </p:nvSpPr>
            <p:spPr>
              <a:xfrm>
                <a:off x="3029975" y="2311075"/>
                <a:ext cx="1433700" cy="5214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1600">
                    <a:solidFill>
                      <a:schemeClr val="lt1"/>
                    </a:solidFill>
                  </a:rPr>
                  <a:t>On-Campus Care </a:t>
                </a:r>
                <a:endParaRPr sz="1600">
                  <a:solidFill>
                    <a:schemeClr val="lt1"/>
                  </a:solidFill>
                </a:endParaRPr>
              </a:p>
              <a:p>
                <a:pPr marL="0" lvl="0" indent="0" algn="ctr" rtl="0">
                  <a:lnSpc>
                    <a:spcPct val="90000"/>
                  </a:lnSpc>
                  <a:spcBef>
                    <a:spcPts val="0"/>
                  </a:spcBef>
                  <a:spcAft>
                    <a:spcPts val="0"/>
                  </a:spcAft>
                  <a:buNone/>
                </a:pPr>
                <a:r>
                  <a:rPr lang="en-US" sz="1600">
                    <a:solidFill>
                      <a:schemeClr val="lt1"/>
                    </a:solidFill>
                  </a:rPr>
                  <a:t>Available</a:t>
                </a:r>
                <a:endParaRPr sz="1000">
                  <a:solidFill>
                    <a:srgbClr val="FFFFFF"/>
                  </a:solidFill>
                  <a:latin typeface="Roboto"/>
                  <a:ea typeface="Roboto"/>
                  <a:cs typeface="Roboto"/>
                  <a:sym typeface="Roboto"/>
                </a:endParaRPr>
              </a:p>
            </p:txBody>
          </p:sp>
        </p:grpSp>
        <p:grpSp>
          <p:nvGrpSpPr>
            <p:cNvPr id="871" name="Google Shape;871;g1f0496b4f10_0_836"/>
            <p:cNvGrpSpPr/>
            <p:nvPr/>
          </p:nvGrpSpPr>
          <p:grpSpPr>
            <a:xfrm>
              <a:off x="1212300" y="3429005"/>
              <a:ext cx="1854000" cy="1854000"/>
              <a:chOff x="1212300" y="1644762"/>
              <a:chExt cx="1854000" cy="1854000"/>
            </a:xfrm>
          </p:grpSpPr>
          <p:sp>
            <p:nvSpPr>
              <p:cNvPr id="872" name="Google Shape;872;g1f0496b4f10_0_836"/>
              <p:cNvSpPr/>
              <p:nvPr/>
            </p:nvSpPr>
            <p:spPr>
              <a:xfrm>
                <a:off x="1212300" y="1644762"/>
                <a:ext cx="1854000" cy="1854000"/>
              </a:xfrm>
              <a:prstGeom prst="ellipse">
                <a:avLst/>
              </a:prstGeom>
              <a:solidFill>
                <a:srgbClr val="CC0918"/>
              </a:solidFill>
              <a:ln w="28575" cap="flat" cmpd="sng">
                <a:solidFill>
                  <a:srgbClr val="EDA2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g1f0496b4f10_0_836"/>
              <p:cNvSpPr txBox="1"/>
              <p:nvPr/>
            </p:nvSpPr>
            <p:spPr>
              <a:xfrm>
                <a:off x="1324345" y="2311062"/>
                <a:ext cx="1629900" cy="52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600">
                    <a:solidFill>
                      <a:schemeClr val="lt1"/>
                    </a:solidFill>
                  </a:rPr>
                  <a:t>Partnership with </a:t>
                </a:r>
                <a:endParaRPr sz="1600">
                  <a:solidFill>
                    <a:schemeClr val="lt1"/>
                  </a:solidFill>
                </a:endParaRPr>
              </a:p>
              <a:p>
                <a:pPr marL="0" lvl="0" indent="0" algn="ctr" rtl="0">
                  <a:lnSpc>
                    <a:spcPct val="115000"/>
                  </a:lnSpc>
                  <a:spcBef>
                    <a:spcPts val="0"/>
                  </a:spcBef>
                  <a:spcAft>
                    <a:spcPts val="0"/>
                  </a:spcAft>
                  <a:buNone/>
                </a:pPr>
                <a:r>
                  <a:rPr lang="en-US" sz="1600">
                    <a:solidFill>
                      <a:schemeClr val="lt1"/>
                    </a:solidFill>
                  </a:rPr>
                  <a:t>TriHealth</a:t>
                </a:r>
                <a:endParaRPr sz="1600">
                  <a:solidFill>
                    <a:srgbClr val="FFFFFF"/>
                  </a:solidFill>
                  <a:latin typeface="Roboto"/>
                  <a:ea typeface="Roboto"/>
                  <a:cs typeface="Roboto"/>
                  <a:sym typeface="Roboto"/>
                </a:endParaRPr>
              </a:p>
            </p:txBody>
          </p:sp>
        </p:grpSp>
      </p:grpSp>
      <p:sp>
        <p:nvSpPr>
          <p:cNvPr id="874" name="Google Shape;874;g1f0496b4f10_0_836"/>
          <p:cNvSpPr txBox="1"/>
          <p:nvPr/>
        </p:nvSpPr>
        <p:spPr>
          <a:xfrm>
            <a:off x="0" y="0"/>
            <a:ext cx="3000000" cy="655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sz="2000">
              <a:solidFill>
                <a:schemeClr val="lt1"/>
              </a:solidFill>
            </a:endParaRPr>
          </a:p>
          <a:p>
            <a:pPr marL="0" lvl="0" indent="0" algn="l" rtl="0">
              <a:lnSpc>
                <a:spcPct val="90000"/>
              </a:lnSpc>
              <a:spcBef>
                <a:spcPts val="0"/>
              </a:spcBef>
              <a:spcAft>
                <a:spcPts val="0"/>
              </a:spcAft>
              <a:buNone/>
            </a:pPr>
            <a:endParaRPr>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g1f0496b4f10_0_697"/>
          <p:cNvSpPr txBox="1">
            <a:spLocks noGrp="1"/>
          </p:cNvSpPr>
          <p:nvPr>
            <p:ph type="title"/>
          </p:nvPr>
        </p:nvSpPr>
        <p:spPr>
          <a:xfrm>
            <a:off x="623888" y="787057"/>
            <a:ext cx="8067600" cy="130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8102E"/>
              </a:buClr>
              <a:buSzPts val="3600"/>
              <a:buFont typeface="Arial"/>
              <a:buNone/>
            </a:pPr>
            <a:r>
              <a:rPr lang="en-US">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9"/>
                  </a:ext>
                </a:extLst>
              </a:rPr>
              <a:t>Resources for Success</a:t>
            </a:r>
            <a:endParaRPr sz="2800">
              <a:latin typeface="Arial"/>
              <a:ea typeface="Arial"/>
              <a:cs typeface="Arial"/>
              <a:sym typeface="Arial"/>
            </a:endParaRPr>
          </a:p>
          <a:p>
            <a:pPr marL="0" lvl="0" indent="0" algn="ctr" rtl="0">
              <a:lnSpc>
                <a:spcPct val="90000"/>
              </a:lnSpc>
              <a:spcBef>
                <a:spcPts val="0"/>
              </a:spcBef>
              <a:spcAft>
                <a:spcPts val="0"/>
              </a:spcAft>
              <a:buClr>
                <a:srgbClr val="C8102E"/>
              </a:buClr>
              <a:buSzPts val="2800"/>
              <a:buFont typeface="Arial"/>
              <a:buNone/>
            </a:pPr>
            <a:r>
              <a:rPr lang="en-US" sz="2800">
                <a:solidFill>
                  <a:srgbClr val="222222"/>
                </a:solidFill>
                <a:latin typeface="Arial"/>
                <a:ea typeface="Arial"/>
                <a:cs typeface="Arial"/>
                <a:sym typeface="Arial"/>
              </a:rPr>
              <a:t>Student Counseling Services</a:t>
            </a:r>
            <a:endParaRPr>
              <a:solidFill>
                <a:srgbClr val="222222"/>
              </a:solidFill>
              <a:latin typeface="Arial"/>
              <a:ea typeface="Arial"/>
              <a:cs typeface="Arial"/>
              <a:sym typeface="Arial"/>
            </a:endParaRPr>
          </a:p>
        </p:txBody>
      </p:sp>
      <p:sp>
        <p:nvSpPr>
          <p:cNvPr id="880" name="Google Shape;880;g1f0496b4f10_0_697"/>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pic>
        <p:nvPicPr>
          <p:cNvPr id="881" name="Google Shape;881;g1f0496b4f10_0_697"/>
          <p:cNvPicPr preferRelativeResize="0"/>
          <p:nvPr/>
        </p:nvPicPr>
        <p:blipFill>
          <a:blip r:embed="rId3">
            <a:alphaModFix/>
          </a:blip>
          <a:stretch>
            <a:fillRect/>
          </a:stretch>
        </p:blipFill>
        <p:spPr>
          <a:xfrm>
            <a:off x="-1" y="3978600"/>
            <a:ext cx="4202400" cy="2101200"/>
          </a:xfrm>
          <a:prstGeom prst="rect">
            <a:avLst/>
          </a:prstGeom>
          <a:noFill/>
          <a:ln>
            <a:noFill/>
          </a:ln>
        </p:spPr>
      </p:pic>
      <p:pic>
        <p:nvPicPr>
          <p:cNvPr id="882" name="Google Shape;882;g1f0496b4f10_0_697"/>
          <p:cNvPicPr preferRelativeResize="0"/>
          <p:nvPr/>
        </p:nvPicPr>
        <p:blipFill>
          <a:blip r:embed="rId4">
            <a:alphaModFix/>
          </a:blip>
          <a:stretch>
            <a:fillRect/>
          </a:stretch>
        </p:blipFill>
        <p:spPr>
          <a:xfrm>
            <a:off x="0" y="0"/>
            <a:ext cx="1956726" cy="1955426"/>
          </a:xfrm>
          <a:prstGeom prst="rect">
            <a:avLst/>
          </a:prstGeom>
          <a:noFill/>
          <a:ln>
            <a:noFill/>
          </a:ln>
        </p:spPr>
      </p:pic>
      <p:pic>
        <p:nvPicPr>
          <p:cNvPr id="883" name="Google Shape;883;g1f0496b4f10_0_697"/>
          <p:cNvPicPr preferRelativeResize="0"/>
          <p:nvPr/>
        </p:nvPicPr>
        <p:blipFill>
          <a:blip r:embed="rId5">
            <a:alphaModFix/>
          </a:blip>
          <a:stretch>
            <a:fillRect/>
          </a:stretch>
        </p:blipFill>
        <p:spPr>
          <a:xfrm>
            <a:off x="3785962" y="3978600"/>
            <a:ext cx="5358037" cy="2101200"/>
          </a:xfrm>
          <a:prstGeom prst="rect">
            <a:avLst/>
          </a:prstGeom>
          <a:noFill/>
          <a:ln>
            <a:noFill/>
          </a:ln>
        </p:spPr>
      </p:pic>
      <p:grpSp>
        <p:nvGrpSpPr>
          <p:cNvPr id="884" name="Google Shape;884;g1f0496b4f10_0_697"/>
          <p:cNvGrpSpPr/>
          <p:nvPr/>
        </p:nvGrpSpPr>
        <p:grpSpPr>
          <a:xfrm>
            <a:off x="1212300" y="2088170"/>
            <a:ext cx="6719407" cy="1854010"/>
            <a:chOff x="1212300" y="3428995"/>
            <a:chExt cx="6719407" cy="1854010"/>
          </a:xfrm>
        </p:grpSpPr>
        <p:grpSp>
          <p:nvGrpSpPr>
            <p:cNvPr id="885" name="Google Shape;885;g1f0496b4f10_0_697"/>
            <p:cNvGrpSpPr/>
            <p:nvPr/>
          </p:nvGrpSpPr>
          <p:grpSpPr>
            <a:xfrm>
              <a:off x="2819827" y="3428995"/>
              <a:ext cx="5111880" cy="1854010"/>
              <a:chOff x="2819827" y="3428995"/>
              <a:chExt cx="5111880" cy="1854010"/>
            </a:xfrm>
          </p:grpSpPr>
          <p:grpSp>
            <p:nvGrpSpPr>
              <p:cNvPr id="886" name="Google Shape;886;g1f0496b4f10_0_697"/>
              <p:cNvGrpSpPr/>
              <p:nvPr/>
            </p:nvGrpSpPr>
            <p:grpSpPr>
              <a:xfrm>
                <a:off x="6077707" y="3428995"/>
                <a:ext cx="1854000" cy="1854000"/>
                <a:chOff x="6077707" y="1644751"/>
                <a:chExt cx="1854000" cy="1854000"/>
              </a:xfrm>
            </p:grpSpPr>
            <p:sp>
              <p:nvSpPr>
                <p:cNvPr id="887" name="Google Shape;887;g1f0496b4f10_0_697"/>
                <p:cNvSpPr/>
                <p:nvPr/>
              </p:nvSpPr>
              <p:spPr>
                <a:xfrm>
                  <a:off x="6077707" y="1644751"/>
                  <a:ext cx="1854000" cy="1854000"/>
                </a:xfrm>
                <a:prstGeom prst="ellipse">
                  <a:avLst/>
                </a:prstGeom>
                <a:solidFill>
                  <a:srgbClr val="941728"/>
                </a:solidFill>
                <a:ln w="28575" cap="flat" cmpd="sng">
                  <a:solidFill>
                    <a:srgbClr val="EDA2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g1f0496b4f10_0_697"/>
                <p:cNvSpPr txBox="1"/>
                <p:nvPr/>
              </p:nvSpPr>
              <p:spPr>
                <a:xfrm>
                  <a:off x="6188850" y="2234831"/>
                  <a:ext cx="1631700" cy="5214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1600">
                      <a:solidFill>
                        <a:schemeClr val="lt1"/>
                      </a:solidFill>
                    </a:rPr>
                    <a:t>Drop-In Counseling </a:t>
                  </a:r>
                  <a:endParaRPr sz="1000">
                    <a:solidFill>
                      <a:srgbClr val="FFFFFF"/>
                    </a:solidFill>
                    <a:latin typeface="Roboto"/>
                    <a:ea typeface="Roboto"/>
                    <a:cs typeface="Roboto"/>
                    <a:sym typeface="Roboto"/>
                  </a:endParaRPr>
                </a:p>
              </p:txBody>
            </p:sp>
          </p:grpSp>
          <p:grpSp>
            <p:nvGrpSpPr>
              <p:cNvPr id="889" name="Google Shape;889;g1f0496b4f10_0_697"/>
              <p:cNvGrpSpPr/>
              <p:nvPr/>
            </p:nvGrpSpPr>
            <p:grpSpPr>
              <a:xfrm>
                <a:off x="4455905" y="3428995"/>
                <a:ext cx="1854000" cy="1854000"/>
                <a:chOff x="4455905" y="1644751"/>
                <a:chExt cx="1854000" cy="1854000"/>
              </a:xfrm>
            </p:grpSpPr>
            <p:sp>
              <p:nvSpPr>
                <p:cNvPr id="890" name="Google Shape;890;g1f0496b4f10_0_697"/>
                <p:cNvSpPr/>
                <p:nvPr/>
              </p:nvSpPr>
              <p:spPr>
                <a:xfrm>
                  <a:off x="4455905" y="1644751"/>
                  <a:ext cx="1854000" cy="1854000"/>
                </a:xfrm>
                <a:prstGeom prst="ellipse">
                  <a:avLst/>
                </a:prstGeom>
                <a:solidFill>
                  <a:srgbClr val="AD102A"/>
                </a:solidFill>
                <a:ln w="28575" cap="flat" cmpd="sng">
                  <a:solidFill>
                    <a:srgbClr val="EDA2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g1f0496b4f10_0_697"/>
                <p:cNvSpPr txBox="1"/>
                <p:nvPr/>
              </p:nvSpPr>
              <p:spPr>
                <a:xfrm>
                  <a:off x="4730462" y="2234840"/>
                  <a:ext cx="1290600" cy="5214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1600">
                      <a:solidFill>
                        <a:schemeClr val="lt1"/>
                      </a:solidFill>
                    </a:rPr>
                    <a:t>Pet</a:t>
                  </a:r>
                  <a:endParaRPr sz="1600">
                    <a:solidFill>
                      <a:schemeClr val="lt1"/>
                    </a:solidFill>
                  </a:endParaRPr>
                </a:p>
                <a:p>
                  <a:pPr marL="0" lvl="0" indent="0" algn="ctr" rtl="0">
                    <a:lnSpc>
                      <a:spcPct val="90000"/>
                    </a:lnSpc>
                    <a:spcBef>
                      <a:spcPts val="0"/>
                    </a:spcBef>
                    <a:spcAft>
                      <a:spcPts val="0"/>
                    </a:spcAft>
                    <a:buNone/>
                  </a:pPr>
                  <a:r>
                    <a:rPr lang="en-US" sz="1600">
                      <a:solidFill>
                        <a:schemeClr val="lt1"/>
                      </a:solidFill>
                    </a:rPr>
                    <a:t>Therapy</a:t>
                  </a:r>
                  <a:endParaRPr sz="1000">
                    <a:solidFill>
                      <a:srgbClr val="FFFFFF"/>
                    </a:solidFill>
                    <a:latin typeface="Roboto"/>
                    <a:ea typeface="Roboto"/>
                    <a:cs typeface="Roboto"/>
                    <a:sym typeface="Roboto"/>
                  </a:endParaRPr>
                </a:p>
              </p:txBody>
            </p:sp>
          </p:grpSp>
          <p:grpSp>
            <p:nvGrpSpPr>
              <p:cNvPr id="892" name="Google Shape;892;g1f0496b4f10_0_697"/>
              <p:cNvGrpSpPr/>
              <p:nvPr/>
            </p:nvGrpSpPr>
            <p:grpSpPr>
              <a:xfrm>
                <a:off x="2819827" y="3429005"/>
                <a:ext cx="1854000" cy="1854000"/>
                <a:chOff x="2819827" y="1644762"/>
                <a:chExt cx="1854000" cy="1854000"/>
              </a:xfrm>
            </p:grpSpPr>
            <p:sp>
              <p:nvSpPr>
                <p:cNvPr id="893" name="Google Shape;893;g1f0496b4f10_0_697"/>
                <p:cNvSpPr/>
                <p:nvPr/>
              </p:nvSpPr>
              <p:spPr>
                <a:xfrm>
                  <a:off x="2819827" y="1644762"/>
                  <a:ext cx="1854000" cy="1854000"/>
                </a:xfrm>
                <a:prstGeom prst="ellipse">
                  <a:avLst/>
                </a:prstGeom>
                <a:solidFill>
                  <a:srgbClr val="C3092B"/>
                </a:solidFill>
                <a:ln w="28575" cap="flat" cmpd="sng">
                  <a:solidFill>
                    <a:srgbClr val="EDA2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g1f0496b4f10_0_697"/>
                <p:cNvSpPr txBox="1"/>
                <p:nvPr/>
              </p:nvSpPr>
              <p:spPr>
                <a:xfrm>
                  <a:off x="3066300" y="2311056"/>
                  <a:ext cx="1550100" cy="5214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1600">
                      <a:solidFill>
                        <a:schemeClr val="lt1"/>
                      </a:solidFill>
                    </a:rPr>
                    <a:t>Individual &amp; Group Therapy</a:t>
                  </a:r>
                  <a:endParaRPr sz="1600">
                    <a:solidFill>
                      <a:schemeClr val="lt1"/>
                    </a:solidFill>
                  </a:endParaRPr>
                </a:p>
                <a:p>
                  <a:pPr marL="0" lvl="0" indent="0" algn="l" rtl="0">
                    <a:lnSpc>
                      <a:spcPct val="115000"/>
                    </a:lnSpc>
                    <a:spcBef>
                      <a:spcPts val="0"/>
                    </a:spcBef>
                    <a:spcAft>
                      <a:spcPts val="0"/>
                    </a:spcAft>
                    <a:buNone/>
                  </a:pPr>
                  <a:endParaRPr sz="1000">
                    <a:solidFill>
                      <a:srgbClr val="FFFFFF"/>
                    </a:solidFill>
                    <a:latin typeface="Roboto"/>
                    <a:ea typeface="Roboto"/>
                    <a:cs typeface="Roboto"/>
                    <a:sym typeface="Roboto"/>
                  </a:endParaRPr>
                </a:p>
              </p:txBody>
            </p:sp>
          </p:grpSp>
        </p:grpSp>
        <p:grpSp>
          <p:nvGrpSpPr>
            <p:cNvPr id="895" name="Google Shape;895;g1f0496b4f10_0_697"/>
            <p:cNvGrpSpPr/>
            <p:nvPr/>
          </p:nvGrpSpPr>
          <p:grpSpPr>
            <a:xfrm>
              <a:off x="1212300" y="3429005"/>
              <a:ext cx="1854000" cy="1854000"/>
              <a:chOff x="1212300" y="1644762"/>
              <a:chExt cx="1854000" cy="1854000"/>
            </a:xfrm>
          </p:grpSpPr>
          <p:sp>
            <p:nvSpPr>
              <p:cNvPr id="896" name="Google Shape;896;g1f0496b4f10_0_697"/>
              <p:cNvSpPr/>
              <p:nvPr/>
            </p:nvSpPr>
            <p:spPr>
              <a:xfrm>
                <a:off x="1212300" y="1644762"/>
                <a:ext cx="1854000" cy="1854000"/>
              </a:xfrm>
              <a:prstGeom prst="ellipse">
                <a:avLst/>
              </a:prstGeom>
              <a:solidFill>
                <a:srgbClr val="CC0918"/>
              </a:solidFill>
              <a:ln w="28575" cap="flat" cmpd="sng">
                <a:solidFill>
                  <a:srgbClr val="EDA2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g1f0496b4f10_0_697"/>
              <p:cNvSpPr txBox="1"/>
              <p:nvPr/>
            </p:nvSpPr>
            <p:spPr>
              <a:xfrm>
                <a:off x="1323450" y="2254706"/>
                <a:ext cx="1631700" cy="52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600">
                    <a:solidFill>
                      <a:schemeClr val="lt1"/>
                    </a:solidFill>
                  </a:rPr>
                  <a:t>3 Free Sessions</a:t>
                </a:r>
                <a:endParaRPr sz="1600">
                  <a:solidFill>
                    <a:srgbClr val="FFFFFF"/>
                  </a:solidFill>
                  <a:latin typeface="Roboto"/>
                  <a:ea typeface="Roboto"/>
                  <a:cs typeface="Roboto"/>
                  <a:sym typeface="Roboto"/>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pic>
        <p:nvPicPr>
          <p:cNvPr id="902" name="Google Shape;902;g1e8d3440565_0_613"/>
          <p:cNvPicPr preferRelativeResize="0"/>
          <p:nvPr/>
        </p:nvPicPr>
        <p:blipFill rotWithShape="1">
          <a:blip r:embed="rId3">
            <a:alphaModFix/>
          </a:blip>
          <a:srcRect l="-21408" r="7474"/>
          <a:stretch/>
        </p:blipFill>
        <p:spPr>
          <a:xfrm>
            <a:off x="3636450" y="3701050"/>
            <a:ext cx="5507550" cy="2300650"/>
          </a:xfrm>
          <a:prstGeom prst="rect">
            <a:avLst/>
          </a:prstGeom>
          <a:noFill/>
          <a:ln>
            <a:noFill/>
          </a:ln>
        </p:spPr>
      </p:pic>
      <p:sp>
        <p:nvSpPr>
          <p:cNvPr id="903" name="Google Shape;903;g1e8d3440565_0_613"/>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sp>
        <p:nvSpPr>
          <p:cNvPr id="904" name="Google Shape;904;g1e8d3440565_0_613"/>
          <p:cNvSpPr txBox="1">
            <a:spLocks noGrp="1"/>
          </p:cNvSpPr>
          <p:nvPr>
            <p:ph type="title"/>
          </p:nvPr>
        </p:nvSpPr>
        <p:spPr>
          <a:xfrm>
            <a:off x="669288" y="911957"/>
            <a:ext cx="8067600" cy="130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8102E"/>
              </a:buClr>
              <a:buSzPts val="3600"/>
              <a:buFont typeface="Arial"/>
              <a:buNone/>
            </a:pPr>
            <a:r>
              <a:rPr lang="en-US">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0"/>
                  </a:ext>
                </a:extLst>
              </a:rPr>
              <a:t>Resources for Success</a:t>
            </a:r>
            <a:endParaRPr sz="2800">
              <a:latin typeface="Arial"/>
              <a:ea typeface="Arial"/>
              <a:cs typeface="Arial"/>
              <a:sym typeface="Arial"/>
            </a:endParaRPr>
          </a:p>
          <a:p>
            <a:pPr marL="0" lvl="0" indent="0" algn="ctr" rtl="0">
              <a:lnSpc>
                <a:spcPct val="90000"/>
              </a:lnSpc>
              <a:spcBef>
                <a:spcPts val="0"/>
              </a:spcBef>
              <a:spcAft>
                <a:spcPts val="0"/>
              </a:spcAft>
              <a:buClr>
                <a:srgbClr val="C8102E"/>
              </a:buClr>
              <a:buSzPts val="2800"/>
              <a:buFont typeface="Arial"/>
              <a:buNone/>
            </a:pPr>
            <a:r>
              <a:rPr lang="en-US" sz="2800">
                <a:solidFill>
                  <a:srgbClr val="222222"/>
                </a:solidFill>
                <a:latin typeface="Arial"/>
                <a:ea typeface="Arial"/>
                <a:cs typeface="Arial"/>
                <a:sym typeface="Arial"/>
              </a:rPr>
              <a:t>BUS 106:  FSB Success Strategies</a:t>
            </a:r>
            <a:endParaRPr>
              <a:solidFill>
                <a:srgbClr val="222222"/>
              </a:solidFill>
              <a:latin typeface="Arial"/>
              <a:ea typeface="Arial"/>
              <a:cs typeface="Arial"/>
              <a:sym typeface="Arial"/>
            </a:endParaRPr>
          </a:p>
        </p:txBody>
      </p:sp>
      <p:pic>
        <p:nvPicPr>
          <p:cNvPr id="905" name="Google Shape;905;g1e8d3440565_0_613"/>
          <p:cNvPicPr preferRelativeResize="0"/>
          <p:nvPr/>
        </p:nvPicPr>
        <p:blipFill rotWithShape="1">
          <a:blip r:embed="rId4">
            <a:alphaModFix/>
          </a:blip>
          <a:srcRect l="19788"/>
          <a:stretch/>
        </p:blipFill>
        <p:spPr>
          <a:xfrm>
            <a:off x="-36125" y="3699375"/>
            <a:ext cx="4707676" cy="2304025"/>
          </a:xfrm>
          <a:prstGeom prst="rect">
            <a:avLst/>
          </a:prstGeom>
          <a:noFill/>
          <a:ln>
            <a:noFill/>
          </a:ln>
        </p:spPr>
      </p:pic>
      <p:grpSp>
        <p:nvGrpSpPr>
          <p:cNvPr id="906" name="Google Shape;906;g1e8d3440565_0_613"/>
          <p:cNvGrpSpPr/>
          <p:nvPr/>
        </p:nvGrpSpPr>
        <p:grpSpPr>
          <a:xfrm>
            <a:off x="1694631" y="2116398"/>
            <a:ext cx="5906220" cy="1511019"/>
            <a:chOff x="1212300" y="3428995"/>
            <a:chExt cx="5097722" cy="1854010"/>
          </a:xfrm>
        </p:grpSpPr>
        <p:grpSp>
          <p:nvGrpSpPr>
            <p:cNvPr id="907" name="Google Shape;907;g1e8d3440565_0_613"/>
            <p:cNvGrpSpPr/>
            <p:nvPr/>
          </p:nvGrpSpPr>
          <p:grpSpPr>
            <a:xfrm>
              <a:off x="2819827" y="3428995"/>
              <a:ext cx="3490194" cy="1854010"/>
              <a:chOff x="2819827" y="3428995"/>
              <a:chExt cx="3490194" cy="1854010"/>
            </a:xfrm>
          </p:grpSpPr>
          <p:grpSp>
            <p:nvGrpSpPr>
              <p:cNvPr id="908" name="Google Shape;908;g1e8d3440565_0_613"/>
              <p:cNvGrpSpPr/>
              <p:nvPr/>
            </p:nvGrpSpPr>
            <p:grpSpPr>
              <a:xfrm>
                <a:off x="4455905" y="3428995"/>
                <a:ext cx="1854117" cy="1854000"/>
                <a:chOff x="4455905" y="1644751"/>
                <a:chExt cx="1854117" cy="1854000"/>
              </a:xfrm>
            </p:grpSpPr>
            <p:sp>
              <p:nvSpPr>
                <p:cNvPr id="909" name="Google Shape;909;g1e8d3440565_0_613"/>
                <p:cNvSpPr/>
                <p:nvPr/>
              </p:nvSpPr>
              <p:spPr>
                <a:xfrm>
                  <a:off x="4455905" y="1644751"/>
                  <a:ext cx="1854000" cy="1854000"/>
                </a:xfrm>
                <a:prstGeom prst="ellipse">
                  <a:avLst/>
                </a:prstGeom>
                <a:solidFill>
                  <a:srgbClr val="941728"/>
                </a:solidFill>
                <a:ln w="28575" cap="flat" cmpd="sng">
                  <a:solidFill>
                    <a:srgbClr val="EDA2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g1e8d3440565_0_613"/>
                <p:cNvSpPr txBox="1"/>
                <p:nvPr/>
              </p:nvSpPr>
              <p:spPr>
                <a:xfrm>
                  <a:off x="4673821" y="2311041"/>
                  <a:ext cx="1636200" cy="5214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sz="1600">
                      <a:solidFill>
                        <a:schemeClr val="lt1"/>
                      </a:solidFill>
                    </a:rPr>
                    <a:t>Instructor is your Academic Advisor</a:t>
                  </a:r>
                  <a:endParaRPr sz="1600">
                    <a:solidFill>
                      <a:schemeClr val="lt1"/>
                    </a:solidFill>
                  </a:endParaRPr>
                </a:p>
                <a:p>
                  <a:pPr marL="0" lvl="0" indent="0" algn="l" rtl="0">
                    <a:lnSpc>
                      <a:spcPct val="115000"/>
                    </a:lnSpc>
                    <a:spcBef>
                      <a:spcPts val="0"/>
                    </a:spcBef>
                    <a:spcAft>
                      <a:spcPts val="0"/>
                    </a:spcAft>
                    <a:buNone/>
                  </a:pPr>
                  <a:endParaRPr sz="1000">
                    <a:solidFill>
                      <a:srgbClr val="FFFFFF"/>
                    </a:solidFill>
                    <a:latin typeface="Roboto"/>
                    <a:ea typeface="Roboto"/>
                    <a:cs typeface="Roboto"/>
                    <a:sym typeface="Roboto"/>
                  </a:endParaRPr>
                </a:p>
              </p:txBody>
            </p:sp>
          </p:grpSp>
          <p:grpSp>
            <p:nvGrpSpPr>
              <p:cNvPr id="911" name="Google Shape;911;g1e8d3440565_0_613"/>
              <p:cNvGrpSpPr/>
              <p:nvPr/>
            </p:nvGrpSpPr>
            <p:grpSpPr>
              <a:xfrm>
                <a:off x="2819827" y="3429005"/>
                <a:ext cx="1854000" cy="1854000"/>
                <a:chOff x="2819827" y="1644762"/>
                <a:chExt cx="1854000" cy="1854000"/>
              </a:xfrm>
            </p:grpSpPr>
            <p:sp>
              <p:nvSpPr>
                <p:cNvPr id="912" name="Google Shape;912;g1e8d3440565_0_613"/>
                <p:cNvSpPr/>
                <p:nvPr/>
              </p:nvSpPr>
              <p:spPr>
                <a:xfrm>
                  <a:off x="2819827" y="1644762"/>
                  <a:ext cx="1854000" cy="1854000"/>
                </a:xfrm>
                <a:prstGeom prst="ellipse">
                  <a:avLst/>
                </a:prstGeom>
                <a:solidFill>
                  <a:srgbClr val="AD102A"/>
                </a:solidFill>
                <a:ln w="28575" cap="flat" cmpd="sng">
                  <a:solidFill>
                    <a:srgbClr val="EDA2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g1e8d3440565_0_613"/>
                <p:cNvSpPr txBox="1"/>
                <p:nvPr/>
              </p:nvSpPr>
              <p:spPr>
                <a:xfrm>
                  <a:off x="3142502" y="2311050"/>
                  <a:ext cx="1290600" cy="5214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1600">
                      <a:solidFill>
                        <a:schemeClr val="lt1"/>
                      </a:solidFill>
                    </a:rPr>
                    <a:t>First semester</a:t>
                  </a:r>
                  <a:endParaRPr sz="1000">
                    <a:solidFill>
                      <a:srgbClr val="FFFFFF"/>
                    </a:solidFill>
                    <a:latin typeface="Roboto"/>
                    <a:ea typeface="Roboto"/>
                    <a:cs typeface="Roboto"/>
                    <a:sym typeface="Roboto"/>
                  </a:endParaRPr>
                </a:p>
              </p:txBody>
            </p:sp>
          </p:grpSp>
        </p:grpSp>
        <p:grpSp>
          <p:nvGrpSpPr>
            <p:cNvPr id="914" name="Google Shape;914;g1e8d3440565_0_613"/>
            <p:cNvGrpSpPr/>
            <p:nvPr/>
          </p:nvGrpSpPr>
          <p:grpSpPr>
            <a:xfrm>
              <a:off x="1212300" y="3429005"/>
              <a:ext cx="1854000" cy="1854000"/>
              <a:chOff x="1212300" y="1644762"/>
              <a:chExt cx="1854000" cy="1854000"/>
            </a:xfrm>
          </p:grpSpPr>
          <p:sp>
            <p:nvSpPr>
              <p:cNvPr id="915" name="Google Shape;915;g1e8d3440565_0_613"/>
              <p:cNvSpPr/>
              <p:nvPr/>
            </p:nvSpPr>
            <p:spPr>
              <a:xfrm>
                <a:off x="1212300" y="1644762"/>
                <a:ext cx="1854000" cy="1854000"/>
              </a:xfrm>
              <a:prstGeom prst="ellipse">
                <a:avLst/>
              </a:prstGeom>
              <a:solidFill>
                <a:srgbClr val="CC0918"/>
              </a:solidFill>
              <a:ln w="28575" cap="flat" cmpd="sng">
                <a:solidFill>
                  <a:srgbClr val="EDA2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g1e8d3440565_0_613"/>
              <p:cNvSpPr txBox="1"/>
              <p:nvPr/>
            </p:nvSpPr>
            <p:spPr>
              <a:xfrm>
                <a:off x="1275344" y="2311041"/>
                <a:ext cx="1613100" cy="52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600">
                    <a:solidFill>
                      <a:schemeClr val="lt1"/>
                    </a:solidFill>
                  </a:rPr>
                  <a:t>15 week course</a:t>
                </a:r>
                <a:endParaRPr sz="1600">
                  <a:solidFill>
                    <a:srgbClr val="FFFFFF"/>
                  </a:solidFill>
                  <a:latin typeface="Roboto"/>
                  <a:ea typeface="Roboto"/>
                  <a:cs typeface="Roboto"/>
                  <a:sym typeface="Roboto"/>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9"/>
          <p:cNvSpPr txBox="1">
            <a:spLocks noGrp="1"/>
          </p:cNvSpPr>
          <p:nvPr>
            <p:ph type="title"/>
          </p:nvPr>
        </p:nvSpPr>
        <p:spPr>
          <a:xfrm>
            <a:off x="623888" y="787057"/>
            <a:ext cx="7886700" cy="1304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8102E"/>
              </a:buClr>
              <a:buSzPts val="3600"/>
              <a:buFont typeface="Bitter"/>
              <a:buNone/>
            </a:pPr>
            <a:r>
              <a:rPr lang="en-US">
                <a:latin typeface="Arial"/>
                <a:ea typeface="Arial"/>
                <a:cs typeface="Arial"/>
                <a:sym typeface="Arial"/>
              </a:rPr>
              <a:t>A Results Driven Education</a:t>
            </a:r>
            <a:endParaRPr>
              <a:latin typeface="Arial"/>
              <a:ea typeface="Arial"/>
              <a:cs typeface="Arial"/>
              <a:sym typeface="Arial"/>
            </a:endParaRPr>
          </a:p>
        </p:txBody>
      </p:sp>
      <p:sp>
        <p:nvSpPr>
          <p:cNvPr id="922" name="Google Shape;922;p9"/>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i="0" u="none" strike="noStrike" cap="none">
                <a:solidFill>
                  <a:srgbClr val="C8102E"/>
                </a:solidFill>
                <a:latin typeface="Montserrat"/>
                <a:ea typeface="Montserrat"/>
                <a:cs typeface="Montserrat"/>
                <a:sym typeface="Montserrat"/>
              </a:rPr>
              <a:t>MIAMIOH.EDU/FSB</a:t>
            </a:r>
            <a:endParaRPr/>
          </a:p>
        </p:txBody>
      </p:sp>
      <p:sp>
        <p:nvSpPr>
          <p:cNvPr id="923" name="Google Shape;923;p9"/>
          <p:cNvSpPr txBox="1"/>
          <p:nvPr/>
        </p:nvSpPr>
        <p:spPr>
          <a:xfrm>
            <a:off x="415200" y="1907075"/>
            <a:ext cx="4241400" cy="44868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rgbClr val="000000"/>
              </a:buClr>
              <a:buSzPts val="1800"/>
              <a:buFont typeface="Arial"/>
              <a:buNone/>
            </a:pPr>
            <a:r>
              <a:rPr lang="en-US" sz="1800" b="1" i="0" u="none" strike="noStrike" cap="none">
                <a:solidFill>
                  <a:srgbClr val="000000"/>
                </a:solidFill>
              </a:rPr>
              <a:t>#4 Undergraduate Accounting Program</a:t>
            </a:r>
            <a:endParaRPr sz="1800" i="0" u="none" strike="noStrike" cap="none">
              <a:solidFill>
                <a:srgbClr val="000000"/>
              </a:solidFill>
            </a:endParaRPr>
          </a:p>
          <a:p>
            <a:pPr marL="0" marR="0" lvl="0" indent="0" algn="l" rtl="0">
              <a:lnSpc>
                <a:spcPct val="110000"/>
              </a:lnSpc>
              <a:spcBef>
                <a:spcPts val="0"/>
              </a:spcBef>
              <a:spcAft>
                <a:spcPts val="0"/>
              </a:spcAft>
              <a:buClr>
                <a:srgbClr val="000000"/>
              </a:buClr>
              <a:buSzPts val="1200"/>
              <a:buFont typeface="Arial"/>
              <a:buNone/>
            </a:pPr>
            <a:r>
              <a:rPr lang="en-US" sz="1200" i="0" u="none" strike="noStrike" cap="small">
                <a:solidFill>
                  <a:srgbClr val="000000"/>
                </a:solidFill>
              </a:rPr>
              <a:t>(Public Accounting Report) among schools without doctoral programs</a:t>
            </a:r>
            <a:endParaRPr sz="1200" b="1" i="0" u="none" strike="noStrike" cap="none">
              <a:solidFill>
                <a:srgbClr val="000000"/>
              </a:solidFill>
            </a:endParaRPr>
          </a:p>
          <a:p>
            <a:pPr marL="0" marR="0" lvl="0" indent="0" algn="l" rtl="0">
              <a:lnSpc>
                <a:spcPct val="110000"/>
              </a:lnSpc>
              <a:spcBef>
                <a:spcPts val="0"/>
              </a:spcBef>
              <a:spcAft>
                <a:spcPts val="0"/>
              </a:spcAft>
              <a:buClr>
                <a:srgbClr val="888888"/>
              </a:buClr>
              <a:buSzPts val="100"/>
              <a:buFont typeface="Arial"/>
              <a:buNone/>
            </a:pPr>
            <a:endParaRPr sz="1200" b="1"/>
          </a:p>
          <a:p>
            <a:pPr marL="0" marR="0" lvl="0" indent="0" algn="l" rtl="0">
              <a:lnSpc>
                <a:spcPct val="110000"/>
              </a:lnSpc>
              <a:spcBef>
                <a:spcPts val="0"/>
              </a:spcBef>
              <a:spcAft>
                <a:spcPts val="0"/>
              </a:spcAft>
              <a:buClr>
                <a:srgbClr val="888888"/>
              </a:buClr>
              <a:buSzPts val="100"/>
              <a:buFont typeface="Arial"/>
              <a:buNone/>
            </a:pPr>
            <a:endParaRPr sz="1200" b="1"/>
          </a:p>
          <a:p>
            <a:pPr marL="0" marR="0" lvl="0" indent="0" algn="l" rtl="0">
              <a:lnSpc>
                <a:spcPct val="110000"/>
              </a:lnSpc>
              <a:spcBef>
                <a:spcPts val="0"/>
              </a:spcBef>
              <a:spcAft>
                <a:spcPts val="0"/>
              </a:spcAft>
              <a:buClr>
                <a:srgbClr val="000000"/>
              </a:buClr>
              <a:buSzPts val="1800"/>
              <a:buFont typeface="Arial"/>
              <a:buNone/>
            </a:pPr>
            <a:r>
              <a:rPr lang="en-US" sz="1800" b="1" i="0" u="none" strike="noStrike" cap="none">
                <a:solidFill>
                  <a:srgbClr val="000000"/>
                </a:solidFill>
              </a:rPr>
              <a:t>Top 20 Undergraduate Supply Chain Program </a:t>
            </a:r>
            <a:endParaRPr sz="1800" i="0" u="none" strike="noStrike" cap="none">
              <a:solidFill>
                <a:srgbClr val="000000"/>
              </a:solidFill>
            </a:endParaRPr>
          </a:p>
          <a:p>
            <a:pPr marL="0" marR="0" lvl="0" indent="0" algn="l" rtl="0">
              <a:lnSpc>
                <a:spcPct val="110000"/>
              </a:lnSpc>
              <a:spcBef>
                <a:spcPts val="0"/>
              </a:spcBef>
              <a:spcAft>
                <a:spcPts val="0"/>
              </a:spcAft>
              <a:buClr>
                <a:srgbClr val="000000"/>
              </a:buClr>
              <a:buSzPts val="1200"/>
              <a:buFont typeface="Arial"/>
              <a:buNone/>
            </a:pPr>
            <a:r>
              <a:rPr lang="en-US" sz="1200" i="0" u="none" strike="noStrike" cap="small">
                <a:solidFill>
                  <a:srgbClr val="000000"/>
                </a:solidFill>
              </a:rPr>
              <a:t>(Gartner)</a:t>
            </a:r>
            <a:br>
              <a:rPr lang="en-US" sz="1200" i="0" u="none" strike="noStrike" cap="small">
                <a:solidFill>
                  <a:srgbClr val="000000"/>
                </a:solidFill>
              </a:rPr>
            </a:br>
            <a:endParaRPr sz="1200" cap="small"/>
          </a:p>
          <a:p>
            <a:pPr marL="0" marR="0" lvl="0" indent="0" algn="l" rtl="0">
              <a:lnSpc>
                <a:spcPct val="110000"/>
              </a:lnSpc>
              <a:spcBef>
                <a:spcPts val="0"/>
              </a:spcBef>
              <a:spcAft>
                <a:spcPts val="0"/>
              </a:spcAft>
              <a:buClr>
                <a:srgbClr val="000000"/>
              </a:buClr>
              <a:buSzPts val="1200"/>
              <a:buFont typeface="Arial"/>
              <a:buNone/>
            </a:pPr>
            <a:endParaRPr sz="1200" cap="small"/>
          </a:p>
          <a:p>
            <a:pPr marL="0" marR="0" lvl="0" indent="0" algn="l" rtl="0">
              <a:lnSpc>
                <a:spcPct val="110000"/>
              </a:lnSpc>
              <a:spcBef>
                <a:spcPts val="0"/>
              </a:spcBef>
              <a:spcAft>
                <a:spcPts val="0"/>
              </a:spcAft>
              <a:buClr>
                <a:srgbClr val="000000"/>
              </a:buClr>
              <a:buSzPts val="1800"/>
              <a:buFont typeface="Arial"/>
              <a:buNone/>
            </a:pPr>
            <a:r>
              <a:rPr lang="en-US" sz="1800" b="1" i="0" u="none" strike="noStrike" cap="none">
                <a:solidFill>
                  <a:srgbClr val="000000"/>
                </a:solidFill>
              </a:rPr>
              <a:t>Top 10 Schools for Entrepreneurship Studies for 1</a:t>
            </a:r>
            <a:r>
              <a:rPr lang="en-US" sz="1800" b="1"/>
              <a:t>5</a:t>
            </a:r>
            <a:r>
              <a:rPr lang="en-US" sz="1800" b="1" i="0" u="none" strike="noStrike" cap="none">
                <a:solidFill>
                  <a:srgbClr val="000000"/>
                </a:solidFill>
              </a:rPr>
              <a:t> years in a row</a:t>
            </a:r>
            <a:endParaRPr sz="1800" i="0" u="none" strike="noStrike" cap="none">
              <a:solidFill>
                <a:srgbClr val="000000"/>
              </a:solidFill>
            </a:endParaRPr>
          </a:p>
          <a:p>
            <a:pPr marL="0" marR="0" lvl="0" indent="0" algn="l" rtl="0">
              <a:lnSpc>
                <a:spcPct val="110000"/>
              </a:lnSpc>
              <a:spcBef>
                <a:spcPts val="0"/>
              </a:spcBef>
              <a:spcAft>
                <a:spcPts val="0"/>
              </a:spcAft>
              <a:buClr>
                <a:srgbClr val="000000"/>
              </a:buClr>
              <a:buSzPts val="1200"/>
              <a:buFont typeface="Arial"/>
              <a:buNone/>
            </a:pPr>
            <a:r>
              <a:rPr lang="en-US" sz="1200" i="0" u="none" strike="noStrike" cap="small">
                <a:solidFill>
                  <a:srgbClr val="000000"/>
                </a:solidFill>
              </a:rPr>
              <a:t>(The Princeton review) Among Public Schools</a:t>
            </a:r>
            <a:endParaRPr sz="1200" b="1" i="0" u="none" strike="noStrike" cap="none">
              <a:solidFill>
                <a:srgbClr val="000000"/>
              </a:solidFill>
            </a:endParaRPr>
          </a:p>
          <a:p>
            <a:pPr marL="0" marR="0" lvl="0" indent="0" algn="l" rtl="0">
              <a:lnSpc>
                <a:spcPct val="110000"/>
              </a:lnSpc>
              <a:spcBef>
                <a:spcPts val="0"/>
              </a:spcBef>
              <a:spcAft>
                <a:spcPts val="0"/>
              </a:spcAft>
              <a:buClr>
                <a:srgbClr val="888888"/>
              </a:buClr>
              <a:buSzPts val="100"/>
              <a:buFont typeface="Arial"/>
              <a:buNone/>
            </a:pPr>
            <a:endParaRPr sz="1200" b="1" i="0" u="none" strike="noStrike" cap="none">
              <a:solidFill>
                <a:srgbClr val="000000"/>
              </a:solidFill>
            </a:endParaRPr>
          </a:p>
          <a:p>
            <a:pPr marL="0" marR="0" lvl="0" indent="0" algn="l" rtl="0">
              <a:lnSpc>
                <a:spcPct val="110000"/>
              </a:lnSpc>
              <a:spcBef>
                <a:spcPts val="0"/>
              </a:spcBef>
              <a:spcAft>
                <a:spcPts val="0"/>
              </a:spcAft>
              <a:buClr>
                <a:srgbClr val="888888"/>
              </a:buClr>
              <a:buSzPts val="100"/>
              <a:buFont typeface="Arial"/>
              <a:buNone/>
            </a:pPr>
            <a:endParaRPr sz="1200" i="0" u="none" strike="noStrike" cap="none">
              <a:solidFill>
                <a:srgbClr val="000000"/>
              </a:solidFill>
            </a:endParaRPr>
          </a:p>
          <a:p>
            <a:pPr marL="0" marR="0" lvl="0" indent="0" algn="l" rtl="0">
              <a:lnSpc>
                <a:spcPct val="110000"/>
              </a:lnSpc>
              <a:spcBef>
                <a:spcPts val="0"/>
              </a:spcBef>
              <a:spcAft>
                <a:spcPts val="0"/>
              </a:spcAft>
              <a:buClr>
                <a:srgbClr val="888888"/>
              </a:buClr>
              <a:buSzPts val="100"/>
              <a:buFont typeface="Arial"/>
              <a:buNone/>
            </a:pPr>
            <a:endParaRPr sz="1200" i="0" u="none" strike="noStrike" cap="none">
              <a:solidFill>
                <a:srgbClr val="000000"/>
              </a:solidFill>
            </a:endParaRPr>
          </a:p>
          <a:p>
            <a:pPr marL="0" marR="0" lvl="0" indent="0" algn="l" rtl="0">
              <a:lnSpc>
                <a:spcPct val="110000"/>
              </a:lnSpc>
              <a:spcBef>
                <a:spcPts val="0"/>
              </a:spcBef>
              <a:spcAft>
                <a:spcPts val="0"/>
              </a:spcAft>
              <a:buClr>
                <a:srgbClr val="888888"/>
              </a:buClr>
              <a:buSzPts val="100"/>
              <a:buFont typeface="Arial"/>
              <a:buNone/>
            </a:pPr>
            <a:endParaRPr sz="1200" i="0" u="none" strike="noStrike" cap="none">
              <a:solidFill>
                <a:srgbClr val="000000"/>
              </a:solidFill>
            </a:endParaRPr>
          </a:p>
          <a:p>
            <a:pPr marL="0" marR="0" lvl="0" indent="0" algn="l" rtl="0">
              <a:lnSpc>
                <a:spcPct val="110000"/>
              </a:lnSpc>
              <a:spcBef>
                <a:spcPts val="0"/>
              </a:spcBef>
              <a:spcAft>
                <a:spcPts val="0"/>
              </a:spcAft>
              <a:buClr>
                <a:srgbClr val="888888"/>
              </a:buClr>
              <a:buSzPts val="100"/>
              <a:buFont typeface="Arial"/>
              <a:buNone/>
            </a:pPr>
            <a:endParaRPr sz="1200" i="0" u="none" strike="noStrike" cap="none">
              <a:solidFill>
                <a:srgbClr val="000000"/>
              </a:solidFill>
            </a:endParaRPr>
          </a:p>
          <a:p>
            <a:pPr marL="0" marR="0" lvl="0" indent="0" algn="l" rtl="0">
              <a:lnSpc>
                <a:spcPct val="110000"/>
              </a:lnSpc>
              <a:spcBef>
                <a:spcPts val="0"/>
              </a:spcBef>
              <a:spcAft>
                <a:spcPts val="0"/>
              </a:spcAft>
              <a:buClr>
                <a:srgbClr val="888888"/>
              </a:buClr>
              <a:buSzPts val="100"/>
              <a:buFont typeface="Arial"/>
              <a:buNone/>
            </a:pPr>
            <a:endParaRPr sz="1200" i="0" u="none" strike="noStrike" cap="none">
              <a:solidFill>
                <a:srgbClr val="000000"/>
              </a:solidFill>
            </a:endParaRPr>
          </a:p>
          <a:p>
            <a:pPr marL="0" marR="0" lvl="0" indent="0" algn="l" rtl="0">
              <a:lnSpc>
                <a:spcPct val="110000"/>
              </a:lnSpc>
              <a:spcBef>
                <a:spcPts val="0"/>
              </a:spcBef>
              <a:spcAft>
                <a:spcPts val="0"/>
              </a:spcAft>
              <a:buClr>
                <a:srgbClr val="888888"/>
              </a:buClr>
              <a:buSzPts val="1800"/>
              <a:buFont typeface="Arial"/>
              <a:buNone/>
            </a:pPr>
            <a:endParaRPr sz="1200" i="0" u="none" strike="noStrike" cap="small">
              <a:solidFill>
                <a:srgbClr val="7F7F7F"/>
              </a:solidFill>
            </a:endParaRPr>
          </a:p>
        </p:txBody>
      </p:sp>
      <p:sp>
        <p:nvSpPr>
          <p:cNvPr id="924" name="Google Shape;924;p9"/>
          <p:cNvSpPr txBox="1"/>
          <p:nvPr/>
        </p:nvSpPr>
        <p:spPr>
          <a:xfrm>
            <a:off x="4892950" y="1907075"/>
            <a:ext cx="4053600" cy="39030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2nd (only to MIT) for Students’ Technical/Coding Skills</a:t>
            </a:r>
            <a:endParaRPr sz="1800" b="0" i="0" u="none" strike="noStrike" cap="none">
              <a:solidFill>
                <a:srgbClr val="000000"/>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200"/>
              <a:buFont typeface="Arial"/>
              <a:buNone/>
            </a:pPr>
            <a:r>
              <a:rPr lang="en-US" sz="1200" b="0" i="0" u="none" strike="noStrike" cap="small">
                <a:solidFill>
                  <a:srgbClr val="000000"/>
                </a:solidFill>
                <a:latin typeface="Arial"/>
                <a:ea typeface="Arial"/>
                <a:cs typeface="Arial"/>
                <a:sym typeface="Arial"/>
              </a:rPr>
              <a:t>(Codesignal)</a:t>
            </a:r>
            <a:endParaRPr sz="1200" b="0" i="0" u="none" strike="noStrike" cap="small">
              <a:solidFill>
                <a:srgbClr val="000000"/>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200"/>
              <a:buFont typeface="Arial"/>
              <a:buNone/>
            </a:pPr>
            <a:endParaRPr sz="1200" cap="small"/>
          </a:p>
          <a:p>
            <a:pPr marL="0" marR="0" lvl="0" indent="0" algn="l" rtl="0">
              <a:lnSpc>
                <a:spcPct val="110000"/>
              </a:lnSpc>
              <a:spcBef>
                <a:spcPts val="0"/>
              </a:spcBef>
              <a:spcAft>
                <a:spcPts val="0"/>
              </a:spcAft>
              <a:buClr>
                <a:srgbClr val="000000"/>
              </a:buClr>
              <a:buSzPts val="1200"/>
              <a:buFont typeface="Arial"/>
              <a:buNone/>
            </a:pPr>
            <a:endParaRPr sz="1200" cap="small"/>
          </a:p>
          <a:p>
            <a:pPr marL="0" lvl="0" indent="0" algn="l" rtl="0">
              <a:lnSpc>
                <a:spcPct val="107000"/>
              </a:lnSpc>
              <a:spcBef>
                <a:spcPts val="0"/>
              </a:spcBef>
              <a:spcAft>
                <a:spcPts val="0"/>
              </a:spcAft>
              <a:buClr>
                <a:schemeClr val="dk1"/>
              </a:buClr>
              <a:buSzPts val="1800"/>
              <a:buFont typeface="Arial"/>
              <a:buNone/>
            </a:pPr>
            <a:r>
              <a:rPr lang="en-US" sz="1800" b="1">
                <a:solidFill>
                  <a:schemeClr val="dk1"/>
                </a:solidFill>
              </a:rPr>
              <a:t>Top 5 Undergraduate Marketing Programs </a:t>
            </a:r>
            <a:endParaRPr sz="1800">
              <a:solidFill>
                <a:schemeClr val="dk1"/>
              </a:solidFill>
            </a:endParaRPr>
          </a:p>
          <a:p>
            <a:pPr marL="0" lvl="0" indent="0" algn="l" rtl="0">
              <a:lnSpc>
                <a:spcPct val="107000"/>
              </a:lnSpc>
              <a:spcBef>
                <a:spcPts val="0"/>
              </a:spcBef>
              <a:spcAft>
                <a:spcPts val="0"/>
              </a:spcAft>
              <a:buClr>
                <a:schemeClr val="dk1"/>
              </a:buClr>
              <a:buSzPts val="1100"/>
              <a:buFont typeface="Arial"/>
              <a:buNone/>
            </a:pPr>
            <a:r>
              <a:rPr lang="en-US" sz="1200" cap="small">
                <a:solidFill>
                  <a:schemeClr val="dk2"/>
                </a:solidFill>
              </a:rPr>
              <a:t>(GradReports) among public universities</a:t>
            </a:r>
            <a:endParaRPr sz="1200" cap="small">
              <a:solidFill>
                <a:schemeClr val="dk2"/>
              </a:solidFill>
            </a:endParaRPr>
          </a:p>
          <a:p>
            <a:pPr marL="0" lvl="0" indent="0" algn="l" rtl="0">
              <a:lnSpc>
                <a:spcPct val="110000"/>
              </a:lnSpc>
              <a:spcBef>
                <a:spcPts val="0"/>
              </a:spcBef>
              <a:spcAft>
                <a:spcPts val="0"/>
              </a:spcAft>
              <a:buClr>
                <a:srgbClr val="888888"/>
              </a:buClr>
              <a:buSzPts val="100"/>
              <a:buFont typeface="Arial"/>
              <a:buNone/>
            </a:pPr>
            <a:endParaRPr sz="1200" cap="small">
              <a:solidFill>
                <a:schemeClr val="dk2"/>
              </a:solidFill>
            </a:endParaRPr>
          </a:p>
          <a:p>
            <a:pPr marL="0" lvl="0" indent="0" algn="l" rtl="0">
              <a:lnSpc>
                <a:spcPct val="110000"/>
              </a:lnSpc>
              <a:spcBef>
                <a:spcPts val="0"/>
              </a:spcBef>
              <a:spcAft>
                <a:spcPts val="0"/>
              </a:spcAft>
              <a:buClr>
                <a:srgbClr val="888888"/>
              </a:buClr>
              <a:buSzPts val="100"/>
              <a:buFont typeface="Arial"/>
              <a:buNone/>
            </a:pPr>
            <a:endParaRPr sz="1200" cap="small">
              <a:solidFill>
                <a:schemeClr val="dk2"/>
              </a:solidFill>
            </a:endParaRPr>
          </a:p>
          <a:p>
            <a:pPr marL="0" lvl="0" indent="0" algn="l" rtl="0">
              <a:lnSpc>
                <a:spcPct val="110000"/>
              </a:lnSpc>
              <a:spcBef>
                <a:spcPts val="0"/>
              </a:spcBef>
              <a:spcAft>
                <a:spcPts val="0"/>
              </a:spcAft>
              <a:buClr>
                <a:schemeClr val="dk1"/>
              </a:buClr>
              <a:buSzPts val="1800"/>
              <a:buFont typeface="Arial"/>
              <a:buNone/>
            </a:pPr>
            <a:r>
              <a:rPr lang="en-US" sz="1800" b="1">
                <a:solidFill>
                  <a:schemeClr val="dk1"/>
                </a:solidFill>
              </a:rPr>
              <a:t>#1 Master’s of Economics Program </a:t>
            </a:r>
            <a:endParaRPr sz="1800">
              <a:solidFill>
                <a:schemeClr val="dk1"/>
              </a:solidFill>
            </a:endParaRPr>
          </a:p>
          <a:p>
            <a:pPr marL="0" lvl="0" indent="0" algn="l" rtl="0">
              <a:lnSpc>
                <a:spcPct val="110000"/>
              </a:lnSpc>
              <a:spcBef>
                <a:spcPts val="0"/>
              </a:spcBef>
              <a:spcAft>
                <a:spcPts val="0"/>
              </a:spcAft>
              <a:buClr>
                <a:schemeClr val="dk1"/>
              </a:buClr>
              <a:buSzPts val="1200"/>
              <a:buFont typeface="Arial"/>
              <a:buNone/>
            </a:pPr>
            <a:r>
              <a:rPr lang="en-US" sz="1200" cap="small">
                <a:solidFill>
                  <a:schemeClr val="dk1"/>
                </a:solidFill>
              </a:rPr>
              <a:t>(Financial Engineer) among schools without doctoral programs</a:t>
            </a:r>
            <a:endParaRPr sz="1200">
              <a:solidFill>
                <a:schemeClr val="dk1"/>
              </a:solidFill>
            </a:endParaRPr>
          </a:p>
          <a:p>
            <a:pPr marL="0" lvl="0" indent="0" algn="l" rtl="0">
              <a:lnSpc>
                <a:spcPct val="110000"/>
              </a:lnSpc>
              <a:spcBef>
                <a:spcPts val="0"/>
              </a:spcBef>
              <a:spcAft>
                <a:spcPts val="0"/>
              </a:spcAft>
              <a:buClr>
                <a:srgbClr val="888888"/>
              </a:buClr>
              <a:buSzPts val="1800"/>
              <a:buFont typeface="Arial"/>
              <a:buNone/>
            </a:pPr>
            <a:endParaRPr sz="1200" cap="small">
              <a:solidFill>
                <a:schemeClr val="dk2"/>
              </a:solidFill>
            </a:endParaRPr>
          </a:p>
          <a:p>
            <a:pPr marL="0" lvl="0" indent="0" algn="l" rtl="0">
              <a:lnSpc>
                <a:spcPct val="110000"/>
              </a:lnSpc>
              <a:spcBef>
                <a:spcPts val="0"/>
              </a:spcBef>
              <a:spcAft>
                <a:spcPts val="0"/>
              </a:spcAft>
              <a:buClr>
                <a:srgbClr val="888888"/>
              </a:buClr>
              <a:buSzPts val="1800"/>
              <a:buFont typeface="Arial"/>
              <a:buNone/>
            </a:pPr>
            <a:endParaRPr sz="1200" cap="small">
              <a:solidFill>
                <a:schemeClr val="dk2"/>
              </a:solidFill>
            </a:endParaRPr>
          </a:p>
          <a:p>
            <a:pPr marL="0" lvl="0" indent="0" algn="l" rtl="0">
              <a:lnSpc>
                <a:spcPct val="107000"/>
              </a:lnSpc>
              <a:spcBef>
                <a:spcPts val="0"/>
              </a:spcBef>
              <a:spcAft>
                <a:spcPts val="0"/>
              </a:spcAft>
              <a:buClr>
                <a:schemeClr val="dk1"/>
              </a:buClr>
              <a:buSzPts val="1100"/>
              <a:buFont typeface="Arial"/>
              <a:buNone/>
            </a:pPr>
            <a:endParaRPr sz="1200" cap="small">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g1f6106992fa_0_0"/>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sp>
        <p:nvSpPr>
          <p:cNvPr id="930" name="Google Shape;930;g1f6106992fa_0_0"/>
          <p:cNvSpPr txBox="1">
            <a:spLocks noGrp="1"/>
          </p:cNvSpPr>
          <p:nvPr>
            <p:ph type="title"/>
          </p:nvPr>
        </p:nvSpPr>
        <p:spPr>
          <a:xfrm>
            <a:off x="683488" y="911957"/>
            <a:ext cx="8067600" cy="130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8102E"/>
              </a:buClr>
              <a:buSzPts val="3600"/>
              <a:buFont typeface="Bitter"/>
              <a:buNone/>
            </a:pPr>
            <a:r>
              <a:rPr lang="en-US">
                <a:latin typeface="Arial"/>
                <a:ea typeface="Arial"/>
                <a:cs typeface="Arial"/>
                <a:sym typeface="Arial"/>
              </a:rPr>
              <a:t>A Results Driven Education</a:t>
            </a:r>
            <a:endParaRPr>
              <a:solidFill>
                <a:srgbClr val="222222"/>
              </a:solidFill>
              <a:latin typeface="Arial"/>
              <a:ea typeface="Arial"/>
              <a:cs typeface="Arial"/>
              <a:sym typeface="Arial"/>
            </a:endParaRPr>
          </a:p>
        </p:txBody>
      </p:sp>
      <p:pic>
        <p:nvPicPr>
          <p:cNvPr id="931" name="Google Shape;931;g1f6106992fa_0_0"/>
          <p:cNvPicPr preferRelativeResize="0"/>
          <p:nvPr/>
        </p:nvPicPr>
        <p:blipFill>
          <a:blip r:embed="rId3">
            <a:alphaModFix/>
          </a:blip>
          <a:stretch>
            <a:fillRect/>
          </a:stretch>
        </p:blipFill>
        <p:spPr>
          <a:xfrm>
            <a:off x="215675" y="2102025"/>
            <a:ext cx="1801625" cy="3954325"/>
          </a:xfrm>
          <a:prstGeom prst="rect">
            <a:avLst/>
          </a:prstGeom>
          <a:noFill/>
          <a:ln>
            <a:noFill/>
          </a:ln>
        </p:spPr>
      </p:pic>
      <p:pic>
        <p:nvPicPr>
          <p:cNvPr id="932" name="Google Shape;932;g1f6106992fa_0_0"/>
          <p:cNvPicPr preferRelativeResize="0"/>
          <p:nvPr/>
        </p:nvPicPr>
        <p:blipFill>
          <a:blip r:embed="rId4">
            <a:alphaModFix/>
          </a:blip>
          <a:stretch>
            <a:fillRect/>
          </a:stretch>
        </p:blipFill>
        <p:spPr>
          <a:xfrm>
            <a:off x="7405864" y="4594975"/>
            <a:ext cx="1486911" cy="1754701"/>
          </a:xfrm>
          <a:prstGeom prst="rect">
            <a:avLst/>
          </a:prstGeom>
          <a:noFill/>
          <a:ln>
            <a:noFill/>
          </a:ln>
        </p:spPr>
      </p:pic>
      <p:sp>
        <p:nvSpPr>
          <p:cNvPr id="933" name="Google Shape;933;g1f6106992fa_0_0"/>
          <p:cNvSpPr txBox="1"/>
          <p:nvPr/>
        </p:nvSpPr>
        <p:spPr>
          <a:xfrm>
            <a:off x="2112775" y="2043275"/>
            <a:ext cx="67800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rgbClr val="222222"/>
                </a:solidFill>
                <a:highlight>
                  <a:srgbClr val="FFFFFF"/>
                </a:highlight>
              </a:rPr>
              <a:t>Top 15 public undergraduate business school</a:t>
            </a:r>
            <a:r>
              <a:rPr lang="en-US" sz="2900" b="1">
                <a:solidFill>
                  <a:srgbClr val="222222"/>
                </a:solidFill>
                <a:highlight>
                  <a:srgbClr val="FFFFFF"/>
                </a:highlight>
              </a:rPr>
              <a:t> </a:t>
            </a:r>
            <a:endParaRPr sz="2900" b="1">
              <a:solidFill>
                <a:srgbClr val="222222"/>
              </a:solidFill>
              <a:highlight>
                <a:srgbClr val="FFFFFF"/>
              </a:highlight>
            </a:endParaRPr>
          </a:p>
          <a:p>
            <a:pPr marL="0" lvl="0" indent="0" algn="l" rtl="0">
              <a:spcBef>
                <a:spcPts val="0"/>
              </a:spcBef>
              <a:spcAft>
                <a:spcPts val="0"/>
              </a:spcAft>
              <a:buNone/>
            </a:pPr>
            <a:r>
              <a:rPr lang="en-US" sz="1700">
                <a:solidFill>
                  <a:srgbClr val="222222"/>
                </a:solidFill>
                <a:highlight>
                  <a:srgbClr val="FFFFFF"/>
                </a:highlight>
              </a:rPr>
              <a:t> In the Top 10 for career outcomes and academic experience</a:t>
            </a:r>
            <a:endParaRPr sz="1700"/>
          </a:p>
        </p:txBody>
      </p:sp>
      <p:sp>
        <p:nvSpPr>
          <p:cNvPr id="934" name="Google Shape;934;g1f6106992fa_0_0"/>
          <p:cNvSpPr txBox="1"/>
          <p:nvPr/>
        </p:nvSpPr>
        <p:spPr>
          <a:xfrm>
            <a:off x="2421375" y="3086525"/>
            <a:ext cx="5661300" cy="175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i="1">
                <a:solidFill>
                  <a:srgbClr val="333333"/>
                </a:solidFill>
                <a:highlight>
                  <a:srgbClr val="FFFFFF"/>
                </a:highlight>
              </a:rPr>
              <a:t>“The rankings show how focused we are on preparing our students for career and personal success by providing them with opportunities to ‘practice what we teach’ with innovative curriculum, hands-on learning, access to internships, and opportunities to study abroad and away.” </a:t>
            </a:r>
            <a:endParaRPr sz="1700" i="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5"/>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i="0" u="none" strike="noStrike" cap="none">
                <a:solidFill>
                  <a:srgbClr val="C8102E"/>
                </a:solidFill>
                <a:latin typeface="Montserrat"/>
                <a:ea typeface="Montserrat"/>
                <a:cs typeface="Montserrat"/>
                <a:sym typeface="Montserrat"/>
              </a:rPr>
              <a:t>MIAMIOH.EDU/FSB</a:t>
            </a:r>
            <a:endParaRPr/>
          </a:p>
        </p:txBody>
      </p:sp>
      <p:pic>
        <p:nvPicPr>
          <p:cNvPr id="194" name="Google Shape;194;p5"/>
          <p:cNvPicPr preferRelativeResize="0"/>
          <p:nvPr/>
        </p:nvPicPr>
        <p:blipFill rotWithShape="1">
          <a:blip r:embed="rId3">
            <a:alphaModFix/>
          </a:blip>
          <a:srcRect l="5500" r="5499"/>
          <a:stretch/>
        </p:blipFill>
        <p:spPr>
          <a:xfrm>
            <a:off x="0" y="0"/>
            <a:ext cx="9144003" cy="6858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0"/>
          <p:cNvSpPr txBox="1">
            <a:spLocks noGrp="1"/>
          </p:cNvSpPr>
          <p:nvPr>
            <p:ph type="title"/>
          </p:nvPr>
        </p:nvSpPr>
        <p:spPr>
          <a:xfrm>
            <a:off x="623888" y="787057"/>
            <a:ext cx="7886700" cy="1304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8102E"/>
              </a:buClr>
              <a:buSzPts val="3600"/>
              <a:buFont typeface="Bitter"/>
              <a:buNone/>
            </a:pPr>
            <a:r>
              <a:rPr lang="en-US">
                <a:latin typeface="Arial"/>
                <a:ea typeface="Arial"/>
                <a:cs typeface="Arial"/>
                <a:sym typeface="Arial"/>
              </a:rPr>
              <a:t>Return on Investment</a:t>
            </a:r>
            <a:endParaRPr>
              <a:latin typeface="Arial"/>
              <a:ea typeface="Arial"/>
              <a:cs typeface="Arial"/>
              <a:sym typeface="Arial"/>
            </a:endParaRPr>
          </a:p>
        </p:txBody>
      </p:sp>
      <p:sp>
        <p:nvSpPr>
          <p:cNvPr id="940" name="Google Shape;940;p10"/>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i="0" u="none" strike="noStrike" cap="none">
                <a:solidFill>
                  <a:srgbClr val="C8102E"/>
                </a:solidFill>
                <a:latin typeface="Montserrat"/>
                <a:ea typeface="Montserrat"/>
                <a:cs typeface="Montserrat"/>
                <a:sym typeface="Montserrat"/>
              </a:rPr>
              <a:t>MIAMIOH.EDU/FSB</a:t>
            </a:r>
            <a:endParaRPr/>
          </a:p>
        </p:txBody>
      </p:sp>
      <p:sp>
        <p:nvSpPr>
          <p:cNvPr id="941" name="Google Shape;941;p10"/>
          <p:cNvSpPr/>
          <p:nvPr/>
        </p:nvSpPr>
        <p:spPr>
          <a:xfrm>
            <a:off x="318619" y="1904954"/>
            <a:ext cx="7944000" cy="44919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#12  Public Undergraduate Business School in the U.S.</a:t>
            </a:r>
            <a:endParaRPr sz="1400" b="0" i="0" u="none" strike="noStrike" cap="none">
              <a:solidFill>
                <a:srgbClr val="000000"/>
              </a:solidFill>
              <a:latin typeface="Arial"/>
              <a:ea typeface="Arial"/>
              <a:cs typeface="Arial"/>
              <a:sym typeface="Arial"/>
            </a:endParaRPr>
          </a:p>
          <a:p>
            <a:pPr marL="0" marR="0" lvl="0" indent="0" algn="l" rtl="0">
              <a:lnSpc>
                <a:spcPct val="107000"/>
              </a:lnSpc>
              <a:spcBef>
                <a:spcPts val="0"/>
              </a:spcBef>
              <a:spcAft>
                <a:spcPts val="0"/>
              </a:spcAft>
              <a:buClr>
                <a:srgbClr val="000000"/>
              </a:buClr>
              <a:buSzPts val="1600"/>
              <a:buFont typeface="Arial"/>
              <a:buNone/>
            </a:pPr>
            <a:r>
              <a:rPr lang="en-US" sz="1600" b="0" i="0" u="none" strike="noStrike" cap="small">
                <a:solidFill>
                  <a:srgbClr val="7F7F7F"/>
                </a:solidFill>
                <a:latin typeface="Arial"/>
                <a:ea typeface="Arial"/>
                <a:cs typeface="Arial"/>
                <a:sym typeface="Arial"/>
              </a:rPr>
              <a:t>(Poets and Quants)</a:t>
            </a:r>
            <a:endParaRPr sz="1400" b="0" i="0" u="none" strike="noStrike" cap="none">
              <a:solidFill>
                <a:srgbClr val="000000"/>
              </a:solidFill>
              <a:latin typeface="Arial"/>
              <a:ea typeface="Arial"/>
              <a:cs typeface="Arial"/>
              <a:sym typeface="Arial"/>
            </a:endParaRPr>
          </a:p>
          <a:p>
            <a:pPr marL="0" marR="0" lvl="0" indent="0" algn="l" rtl="0">
              <a:lnSpc>
                <a:spcPct val="107000"/>
              </a:lnSpc>
              <a:spcBef>
                <a:spcPts val="0"/>
              </a:spcBef>
              <a:spcAft>
                <a:spcPts val="0"/>
              </a:spcAft>
              <a:buClr>
                <a:srgbClr val="000000"/>
              </a:buClr>
              <a:buSzPts val="1600"/>
              <a:buFont typeface="Arial"/>
              <a:buNone/>
            </a:pPr>
            <a:endParaRPr sz="1600" b="0" i="0" u="none" strike="noStrike" cap="small">
              <a:solidFill>
                <a:srgbClr val="7F7F7F"/>
              </a:solidFill>
              <a:latin typeface="Arial"/>
              <a:ea typeface="Arial"/>
              <a:cs typeface="Arial"/>
              <a:sym typeface="Arial"/>
            </a:endParaRPr>
          </a:p>
          <a:p>
            <a:pPr marL="0" marR="0" lvl="0" indent="0" algn="l" rtl="0">
              <a:lnSpc>
                <a:spcPct val="107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Top </a:t>
            </a:r>
            <a:r>
              <a:rPr lang="en-US" sz="2000" b="1">
                <a:solidFill>
                  <a:schemeClr val="dk1"/>
                </a:solidFill>
              </a:rPr>
              <a:t>3</a:t>
            </a:r>
            <a:r>
              <a:rPr lang="en-US" sz="2000" b="1" i="0" u="none" strike="noStrike" cap="none">
                <a:solidFill>
                  <a:schemeClr val="dk1"/>
                </a:solidFill>
                <a:latin typeface="Arial"/>
                <a:ea typeface="Arial"/>
                <a:cs typeface="Arial"/>
                <a:sym typeface="Arial"/>
              </a:rPr>
              <a:t> Public University for Landing a Job with the Desired Company</a:t>
            </a:r>
            <a:br>
              <a:rPr lang="en-US" sz="2000" b="1" i="0" u="none" strike="noStrike" cap="none">
                <a:solidFill>
                  <a:schemeClr val="dk1"/>
                </a:solidFill>
                <a:latin typeface="Arial"/>
                <a:ea typeface="Arial"/>
                <a:cs typeface="Arial"/>
                <a:sym typeface="Arial"/>
              </a:rPr>
            </a:br>
            <a:r>
              <a:rPr lang="en-US" sz="1600" b="0" i="0" u="none" strike="noStrike" cap="small">
                <a:solidFill>
                  <a:schemeClr val="dk2"/>
                </a:solidFill>
                <a:latin typeface="Arial"/>
                <a:ea typeface="Arial"/>
                <a:cs typeface="Arial"/>
                <a:sym typeface="Arial"/>
              </a:rPr>
              <a:t>(Poets and Quants)</a:t>
            </a:r>
            <a:endParaRPr sz="1600" b="0" i="0" u="none" strike="noStrike" cap="none">
              <a:solidFill>
                <a:srgbClr val="000000"/>
              </a:solidFill>
              <a:latin typeface="Arial"/>
              <a:ea typeface="Arial"/>
              <a:cs typeface="Arial"/>
              <a:sym typeface="Arial"/>
            </a:endParaRPr>
          </a:p>
          <a:p>
            <a:pPr marL="0" marR="0" lvl="0" indent="0" algn="l" rtl="0">
              <a:lnSpc>
                <a:spcPct val="107000"/>
              </a:lnSpc>
              <a:spcBef>
                <a:spcPts val="0"/>
              </a:spcBef>
              <a:spcAft>
                <a:spcPts val="0"/>
              </a:spcAft>
              <a:buClr>
                <a:srgbClr val="000000"/>
              </a:buClr>
              <a:buSzPts val="2800"/>
              <a:buFont typeface="Arial"/>
              <a:buNone/>
            </a:pPr>
            <a:endParaRPr sz="1600" b="1" i="0" u="none" strike="noStrike" cap="none">
              <a:solidFill>
                <a:schemeClr val="dk1"/>
              </a:solidFill>
              <a:latin typeface="Arial"/>
              <a:ea typeface="Arial"/>
              <a:cs typeface="Arial"/>
              <a:sym typeface="Arial"/>
            </a:endParaRPr>
          </a:p>
          <a:p>
            <a:pPr marL="0" marR="0" lvl="0" indent="0" algn="l" rtl="0">
              <a:lnSpc>
                <a:spcPct val="107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Top 10 for Early-Career Return on Investment</a:t>
            </a:r>
            <a:endParaRPr sz="1400" b="0" i="0" u="none" strike="noStrike" cap="none">
              <a:solidFill>
                <a:srgbClr val="000000"/>
              </a:solidFill>
              <a:latin typeface="Arial"/>
              <a:ea typeface="Arial"/>
              <a:cs typeface="Arial"/>
              <a:sym typeface="Arial"/>
            </a:endParaRPr>
          </a:p>
          <a:p>
            <a:pPr marL="0" marR="0" lvl="0" indent="0" algn="l" rtl="0">
              <a:lnSpc>
                <a:spcPct val="107000"/>
              </a:lnSpc>
              <a:spcBef>
                <a:spcPts val="0"/>
              </a:spcBef>
              <a:spcAft>
                <a:spcPts val="0"/>
              </a:spcAft>
              <a:buClr>
                <a:srgbClr val="000000"/>
              </a:buClr>
              <a:buSzPts val="1600"/>
              <a:buFont typeface="Arial"/>
              <a:buNone/>
            </a:pPr>
            <a:r>
              <a:rPr lang="en-US" sz="1600" b="0" i="0" u="none" strike="noStrike" cap="small">
                <a:solidFill>
                  <a:srgbClr val="7F7F7F"/>
                </a:solidFill>
                <a:latin typeface="Arial"/>
                <a:ea typeface="Arial"/>
                <a:cs typeface="Arial"/>
                <a:sym typeface="Arial"/>
              </a:rPr>
              <a:t>(Poets and Quants)</a:t>
            </a:r>
            <a:endParaRPr sz="1200" b="0" i="0" u="none" strike="noStrike" cap="none">
              <a:solidFill>
                <a:srgbClr val="000000"/>
              </a:solidFill>
              <a:latin typeface="Arial"/>
              <a:ea typeface="Arial"/>
              <a:cs typeface="Arial"/>
              <a:sym typeface="Arial"/>
            </a:endParaRPr>
          </a:p>
          <a:p>
            <a:pPr marL="0" marR="0" lvl="0" indent="0" algn="l" rtl="0">
              <a:lnSpc>
                <a:spcPct val="107000"/>
              </a:lnSpc>
              <a:spcBef>
                <a:spcPts val="0"/>
              </a:spcBef>
              <a:spcAft>
                <a:spcPts val="0"/>
              </a:spcAft>
              <a:buClr>
                <a:srgbClr val="000000"/>
              </a:buClr>
              <a:buSzPts val="1800"/>
              <a:buFont typeface="Arial"/>
              <a:buNone/>
            </a:pPr>
            <a:endParaRPr sz="1800" b="0" i="0" u="none" strike="noStrike" cap="small">
              <a:solidFill>
                <a:srgbClr val="7F7F7F"/>
              </a:solidFill>
              <a:latin typeface="Arial"/>
              <a:ea typeface="Arial"/>
              <a:cs typeface="Arial"/>
              <a:sym typeface="Arial"/>
            </a:endParaRPr>
          </a:p>
          <a:p>
            <a:pPr marL="0" marR="0" lvl="0" indent="0" algn="l" rtl="0">
              <a:lnSpc>
                <a:spcPct val="107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7000"/>
              </a:lnSpc>
              <a:spcBef>
                <a:spcPts val="0"/>
              </a:spcBef>
              <a:spcAft>
                <a:spcPts val="0"/>
              </a:spcAft>
              <a:buClr>
                <a:srgbClr val="000000"/>
              </a:buClr>
              <a:buSzPts val="1800"/>
              <a:buFont typeface="Arial"/>
              <a:buNone/>
            </a:pPr>
            <a:endParaRPr sz="1800" b="0" i="0" u="none" strike="noStrike" cap="small">
              <a:solidFill>
                <a:srgbClr val="7F7F7F"/>
              </a:solidFill>
              <a:latin typeface="Arial"/>
              <a:ea typeface="Arial"/>
              <a:cs typeface="Arial"/>
              <a:sym typeface="Arial"/>
            </a:endParaRPr>
          </a:p>
          <a:p>
            <a:pPr marL="0" marR="0" lvl="0" indent="0" algn="l" rtl="0">
              <a:lnSpc>
                <a:spcPct val="107000"/>
              </a:lnSpc>
              <a:spcBef>
                <a:spcPts val="0"/>
              </a:spcBef>
              <a:spcAft>
                <a:spcPts val="0"/>
              </a:spcAft>
              <a:buClr>
                <a:srgbClr val="000000"/>
              </a:buClr>
              <a:buSzPts val="1800"/>
              <a:buFont typeface="Arial"/>
              <a:buNone/>
            </a:pPr>
            <a:endParaRPr sz="1800" b="0" i="0" u="none" strike="noStrike" cap="small">
              <a:solidFill>
                <a:srgbClr val="7F7F7F"/>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g107a57bd039_0_494"/>
          <p:cNvSpPr txBox="1">
            <a:spLocks noGrp="1"/>
          </p:cNvSpPr>
          <p:nvPr>
            <p:ph type="title"/>
          </p:nvPr>
        </p:nvSpPr>
        <p:spPr>
          <a:xfrm>
            <a:off x="623888" y="787057"/>
            <a:ext cx="7886700" cy="13044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8102E"/>
              </a:buClr>
              <a:buSzPts val="3600"/>
              <a:buFont typeface="Bitter"/>
              <a:buNone/>
            </a:pPr>
            <a:r>
              <a:rPr lang="en-US" dirty="0">
                <a:latin typeface="Arial"/>
                <a:ea typeface="Arial"/>
                <a:cs typeface="Arial"/>
                <a:sym typeface="Arial"/>
              </a:rPr>
              <a:t>From FSB        Yonsei</a:t>
            </a:r>
            <a:endParaRPr dirty="0">
              <a:latin typeface="Arial"/>
              <a:ea typeface="Arial"/>
              <a:cs typeface="Arial"/>
              <a:sym typeface="Arial"/>
            </a:endParaRPr>
          </a:p>
        </p:txBody>
      </p:sp>
      <p:sp>
        <p:nvSpPr>
          <p:cNvPr id="947" name="Google Shape;947;g107a57bd039_0_494"/>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i="0" u="none" strike="noStrike" cap="none">
                <a:solidFill>
                  <a:srgbClr val="C8102E"/>
                </a:solidFill>
                <a:latin typeface="Montserrat"/>
                <a:ea typeface="Montserrat"/>
                <a:cs typeface="Montserrat"/>
                <a:sym typeface="Montserrat"/>
              </a:rPr>
              <a:t>MIAMIOH.EDU/FSB</a:t>
            </a:r>
            <a:endParaRPr/>
          </a:p>
        </p:txBody>
      </p:sp>
      <p:grpSp>
        <p:nvGrpSpPr>
          <p:cNvPr id="949" name="Google Shape;949;g107a57bd039_0_494"/>
          <p:cNvGrpSpPr/>
          <p:nvPr/>
        </p:nvGrpSpPr>
        <p:grpSpPr>
          <a:xfrm>
            <a:off x="1356387" y="3327812"/>
            <a:ext cx="1451702" cy="972367"/>
            <a:chOff x="1351625" y="2256385"/>
            <a:chExt cx="1451702" cy="972367"/>
          </a:xfrm>
        </p:grpSpPr>
        <p:sp>
          <p:nvSpPr>
            <p:cNvPr id="950" name="Google Shape;950;g107a57bd039_0_494"/>
            <p:cNvSpPr txBox="1"/>
            <p:nvPr/>
          </p:nvSpPr>
          <p:spPr>
            <a:xfrm>
              <a:off x="1351627"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solidFill>
                    <a:srgbClr val="FFFFFF"/>
                  </a:solidFill>
                  <a:latin typeface="Roboto"/>
                  <a:ea typeface="Roboto"/>
                  <a:cs typeface="Roboto"/>
                  <a:sym typeface="Roboto"/>
                </a:rPr>
                <a:t>Vestibulum congue tempus</a:t>
              </a:r>
              <a:endParaRPr sz="1100">
                <a:solidFill>
                  <a:srgbClr val="FFFFFF"/>
                </a:solidFill>
                <a:latin typeface="Roboto"/>
                <a:ea typeface="Roboto"/>
                <a:cs typeface="Roboto"/>
                <a:sym typeface="Roboto"/>
              </a:endParaRPr>
            </a:p>
          </p:txBody>
        </p:sp>
        <p:sp>
          <p:nvSpPr>
            <p:cNvPr id="951" name="Google Shape;951;g107a57bd039_0_494"/>
            <p:cNvSpPr txBox="1"/>
            <p:nvPr/>
          </p:nvSpPr>
          <p:spPr>
            <a:xfrm>
              <a:off x="1351625"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800">
                  <a:solidFill>
                    <a:srgbClr val="FFFFFF"/>
                  </a:solidFill>
                  <a:latin typeface="Roboto"/>
                  <a:ea typeface="Roboto"/>
                  <a:cs typeface="Roboto"/>
                  <a:sym typeface="Roboto"/>
                </a:rPr>
                <a:t>Lorem ipsum dolor sit amet, consectetur adipiscing elit, sed do eiusmod tempor.</a:t>
              </a:r>
              <a:endParaRPr sz="1100">
                <a:solidFill>
                  <a:srgbClr val="FFFFFF"/>
                </a:solidFill>
                <a:latin typeface="Roboto"/>
                <a:ea typeface="Roboto"/>
                <a:cs typeface="Roboto"/>
                <a:sym typeface="Roboto"/>
              </a:endParaRPr>
            </a:p>
          </p:txBody>
        </p:sp>
      </p:grpSp>
      <p:grpSp>
        <p:nvGrpSpPr>
          <p:cNvPr id="952" name="Google Shape;952;g107a57bd039_0_494"/>
          <p:cNvGrpSpPr/>
          <p:nvPr/>
        </p:nvGrpSpPr>
        <p:grpSpPr>
          <a:xfrm>
            <a:off x="336675" y="2091450"/>
            <a:ext cx="8470647" cy="3047700"/>
            <a:chOff x="72639" y="3085297"/>
            <a:chExt cx="4945786" cy="1569604"/>
          </a:xfrm>
        </p:grpSpPr>
        <p:grpSp>
          <p:nvGrpSpPr>
            <p:cNvPr id="953" name="Google Shape;953;g107a57bd039_0_494"/>
            <p:cNvGrpSpPr/>
            <p:nvPr/>
          </p:nvGrpSpPr>
          <p:grpSpPr>
            <a:xfrm>
              <a:off x="72639" y="3085297"/>
              <a:ext cx="4945786" cy="1569604"/>
              <a:chOff x="72639" y="3085297"/>
              <a:chExt cx="4945786" cy="1569604"/>
            </a:xfrm>
          </p:grpSpPr>
          <p:grpSp>
            <p:nvGrpSpPr>
              <p:cNvPr id="954" name="Google Shape;954;g107a57bd039_0_494"/>
              <p:cNvGrpSpPr/>
              <p:nvPr/>
            </p:nvGrpSpPr>
            <p:grpSpPr>
              <a:xfrm>
                <a:off x="2631625" y="3085301"/>
                <a:ext cx="2386800" cy="1569600"/>
                <a:chOff x="2629244" y="2013874"/>
                <a:chExt cx="2386800" cy="1569600"/>
              </a:xfrm>
            </p:grpSpPr>
            <p:sp>
              <p:nvSpPr>
                <p:cNvPr id="955" name="Google Shape;955;g107a57bd039_0_494"/>
                <p:cNvSpPr/>
                <p:nvPr/>
              </p:nvSpPr>
              <p:spPr>
                <a:xfrm rot="10800000" flipH="1">
                  <a:off x="2629244" y="2013874"/>
                  <a:ext cx="2386800" cy="1569600"/>
                </a:xfrm>
                <a:prstGeom prst="round2DiagRect">
                  <a:avLst>
                    <a:gd name="adj1" fmla="val 0"/>
                    <a:gd name="adj2" fmla="val 17764"/>
                  </a:avLst>
                </a:prstGeom>
                <a:solidFill>
                  <a:srgbClr val="C314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g107a57bd039_0_494"/>
                <p:cNvSpPr txBox="1"/>
                <p:nvPr/>
              </p:nvSpPr>
              <p:spPr>
                <a:xfrm>
                  <a:off x="2917008" y="2190732"/>
                  <a:ext cx="20373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FFFFFF"/>
                      </a:solidFill>
                    </a:rPr>
                    <a:t>Other Discussion</a:t>
                  </a:r>
                  <a:endParaRPr sz="2400" dirty="0">
                    <a:solidFill>
                      <a:srgbClr val="FFFFFF"/>
                    </a:solidFill>
                  </a:endParaRPr>
                </a:p>
              </p:txBody>
            </p:sp>
            <p:sp>
              <p:nvSpPr>
                <p:cNvPr id="957" name="Google Shape;957;g107a57bd039_0_494"/>
                <p:cNvSpPr txBox="1"/>
                <p:nvPr/>
              </p:nvSpPr>
              <p:spPr>
                <a:xfrm>
                  <a:off x="2813427" y="2592673"/>
                  <a:ext cx="1939500" cy="60966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dirty="0">
                      <a:solidFill>
                        <a:srgbClr val="FFFFFF"/>
                      </a:solidFill>
                    </a:rPr>
                    <a:t>Large vs. Small class setups and tips</a:t>
                  </a:r>
                  <a:endParaRPr sz="800" dirty="0">
                    <a:solidFill>
                      <a:srgbClr val="FFFFFF"/>
                    </a:solidFill>
                  </a:endParaRPr>
                </a:p>
                <a:p>
                  <a:pPr marL="0" lvl="0" indent="0" algn="l" rtl="0">
                    <a:lnSpc>
                      <a:spcPct val="115000"/>
                    </a:lnSpc>
                    <a:spcBef>
                      <a:spcPts val="1600"/>
                    </a:spcBef>
                    <a:spcAft>
                      <a:spcPts val="0"/>
                    </a:spcAft>
                    <a:buNone/>
                  </a:pPr>
                  <a:r>
                    <a:rPr lang="en-US" sz="1600" dirty="0">
                      <a:solidFill>
                        <a:srgbClr val="FFFFFF"/>
                      </a:solidFill>
                    </a:rPr>
                    <a:t>How to bring industry to the classroom?</a:t>
                  </a:r>
                  <a:endParaRPr sz="1600" dirty="0">
                    <a:solidFill>
                      <a:srgbClr val="FFFFFF"/>
                    </a:solidFill>
                  </a:endParaRPr>
                </a:p>
                <a:p>
                  <a:pPr marL="0" lvl="0" indent="0" algn="l" rtl="0">
                    <a:lnSpc>
                      <a:spcPct val="115000"/>
                    </a:lnSpc>
                    <a:spcBef>
                      <a:spcPts val="1600"/>
                    </a:spcBef>
                    <a:spcAft>
                      <a:spcPts val="1600"/>
                    </a:spcAft>
                    <a:buNone/>
                  </a:pPr>
                  <a:endParaRPr sz="1600" dirty="0">
                    <a:solidFill>
                      <a:srgbClr val="FFFFFF"/>
                    </a:solidFill>
                    <a:latin typeface="Roboto"/>
                    <a:ea typeface="Roboto"/>
                    <a:cs typeface="Roboto"/>
                    <a:sym typeface="Roboto"/>
                  </a:endParaRPr>
                </a:p>
              </p:txBody>
            </p:sp>
          </p:grpSp>
          <p:grpSp>
            <p:nvGrpSpPr>
              <p:cNvPr id="958" name="Google Shape;958;g107a57bd039_0_494"/>
              <p:cNvGrpSpPr/>
              <p:nvPr/>
            </p:nvGrpSpPr>
            <p:grpSpPr>
              <a:xfrm>
                <a:off x="72639" y="3085297"/>
                <a:ext cx="2537400" cy="1569600"/>
                <a:chOff x="5015939" y="2013870"/>
                <a:chExt cx="2537400" cy="1569600"/>
              </a:xfrm>
            </p:grpSpPr>
            <p:sp>
              <p:nvSpPr>
                <p:cNvPr id="959" name="Google Shape;959;g107a57bd039_0_494"/>
                <p:cNvSpPr/>
                <p:nvPr/>
              </p:nvSpPr>
              <p:spPr>
                <a:xfrm>
                  <a:off x="5015939" y="2013870"/>
                  <a:ext cx="2537400" cy="1569600"/>
                </a:xfrm>
                <a:prstGeom prst="round2DiagRect">
                  <a:avLst>
                    <a:gd name="adj1" fmla="val 0"/>
                    <a:gd name="adj2" fmla="val 17764"/>
                  </a:avLst>
                </a:prstGeom>
                <a:solidFill>
                  <a:srgbClr val="941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60" name="Google Shape;960;g107a57bd039_0_494"/>
                <p:cNvSpPr txBox="1"/>
                <p:nvPr/>
              </p:nvSpPr>
              <p:spPr>
                <a:xfrm>
                  <a:off x="5076092" y="2190735"/>
                  <a:ext cx="2417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FFFFFF"/>
                      </a:solidFill>
                    </a:rPr>
                    <a:t>Technology Tutorials</a:t>
                  </a:r>
                  <a:endParaRPr sz="2400" dirty="0">
                    <a:solidFill>
                      <a:srgbClr val="FFFFFF"/>
                    </a:solidFill>
                  </a:endParaRPr>
                </a:p>
              </p:txBody>
            </p:sp>
            <p:sp>
              <p:nvSpPr>
                <p:cNvPr id="961" name="Google Shape;961;g107a57bd039_0_494"/>
                <p:cNvSpPr txBox="1"/>
                <p:nvPr/>
              </p:nvSpPr>
              <p:spPr>
                <a:xfrm>
                  <a:off x="5167177" y="2592680"/>
                  <a:ext cx="2334900" cy="51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600" dirty="0">
                      <a:solidFill>
                        <a:srgbClr val="FFFFFF"/>
                      </a:solidFill>
                    </a:rPr>
                    <a:t>Student polling and engagement (</a:t>
                  </a:r>
                  <a:r>
                    <a:rPr lang="en-US" sz="1600" dirty="0" err="1">
                      <a:solidFill>
                        <a:srgbClr val="FFFFFF"/>
                      </a:solidFill>
                    </a:rPr>
                    <a:t>Mentimeter</a:t>
                  </a:r>
                  <a:r>
                    <a:rPr lang="en-US" sz="1600" dirty="0">
                      <a:solidFill>
                        <a:srgbClr val="FFFFFF"/>
                      </a:solidFill>
                    </a:rPr>
                    <a:t> for HTML Slides, </a:t>
                  </a:r>
                  <a:r>
                    <a:rPr lang="en-US" sz="1600" dirty="0" err="1">
                      <a:solidFill>
                        <a:srgbClr val="FFFFFF"/>
                      </a:solidFill>
                    </a:rPr>
                    <a:t>Slido</a:t>
                  </a:r>
                  <a:r>
                    <a:rPr lang="en-US" sz="1600" dirty="0">
                      <a:solidFill>
                        <a:srgbClr val="FFFFFF"/>
                      </a:solidFill>
                    </a:rPr>
                    <a:t> for </a:t>
                  </a:r>
                  <a:r>
                    <a:rPr lang="en-US" sz="1600" dirty="0" err="1">
                      <a:solidFill>
                        <a:srgbClr val="FFFFFF"/>
                      </a:solidFill>
                    </a:rPr>
                    <a:t>Powerpoint</a:t>
                  </a:r>
                  <a:r>
                    <a:rPr lang="en-US" sz="1600" dirty="0">
                      <a:solidFill>
                        <a:srgbClr val="FFFFFF"/>
                      </a:solidFill>
                    </a:rPr>
                    <a:t>, etc.)</a:t>
                  </a:r>
                  <a:endParaRPr sz="1600" dirty="0">
                    <a:solidFill>
                      <a:srgbClr val="FFFFFF"/>
                    </a:solidFill>
                  </a:endParaRPr>
                </a:p>
                <a:p>
                  <a:pPr marL="0" lvl="0" indent="0" algn="l" rtl="0">
                    <a:lnSpc>
                      <a:spcPct val="100000"/>
                    </a:lnSpc>
                    <a:spcBef>
                      <a:spcPts val="1600"/>
                    </a:spcBef>
                    <a:spcAft>
                      <a:spcPts val="0"/>
                    </a:spcAft>
                    <a:buNone/>
                  </a:pPr>
                  <a:r>
                    <a:rPr lang="en-US" sz="1600" dirty="0">
                      <a:solidFill>
                        <a:srgbClr val="FFFFFF"/>
                      </a:solidFill>
                    </a:rPr>
                    <a:t>Student Games (Kahoot)</a:t>
                  </a:r>
                  <a:endParaRPr sz="1600" dirty="0">
                    <a:solidFill>
                      <a:srgbClr val="FFFFFF"/>
                    </a:solidFill>
                  </a:endParaRPr>
                </a:p>
              </p:txBody>
            </p:sp>
          </p:grpSp>
        </p:grpSp>
        <p:grpSp>
          <p:nvGrpSpPr>
            <p:cNvPr id="962" name="Google Shape;962;g107a57bd039_0_494"/>
            <p:cNvGrpSpPr/>
            <p:nvPr/>
          </p:nvGrpSpPr>
          <p:grpSpPr>
            <a:xfrm>
              <a:off x="2475245" y="3739917"/>
              <a:ext cx="260366" cy="260366"/>
              <a:chOff x="2302567" y="849926"/>
              <a:chExt cx="470400" cy="470400"/>
            </a:xfrm>
          </p:grpSpPr>
          <p:sp>
            <p:nvSpPr>
              <p:cNvPr id="963" name="Google Shape;963;g107a57bd039_0_494"/>
              <p:cNvSpPr/>
              <p:nvPr/>
            </p:nvSpPr>
            <p:spPr>
              <a:xfrm>
                <a:off x="2302567" y="849926"/>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g107a57bd039_0_494"/>
              <p:cNvSpPr/>
              <p:nvPr/>
            </p:nvSpPr>
            <p:spPr>
              <a:xfrm>
                <a:off x="2393528" y="935876"/>
                <a:ext cx="298500" cy="298500"/>
              </a:xfrm>
              <a:prstGeom prst="mathPlus">
                <a:avLst>
                  <a:gd name="adj1" fmla="val 99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 name="Straight Arrow Connector 2">
            <a:extLst>
              <a:ext uri="{FF2B5EF4-FFF2-40B4-BE49-F238E27FC236}">
                <a16:creationId xmlns:a16="http://schemas.microsoft.com/office/drawing/2014/main" id="{59063F6E-C8E4-45F3-BA8E-FB29FFE7BF4A}"/>
              </a:ext>
            </a:extLst>
          </p:cNvPr>
          <p:cNvCxnSpPr/>
          <p:nvPr/>
        </p:nvCxnSpPr>
        <p:spPr>
          <a:xfrm>
            <a:off x="4579466" y="1438182"/>
            <a:ext cx="731520"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B296B2-096E-413F-AF96-68F5B9F1F883}"/>
              </a:ext>
            </a:extLst>
          </p:cNvPr>
          <p:cNvPicPr>
            <a:picLocks/>
          </p:cNvPicPr>
          <p:nvPr>
            <p:custDataLst>
              <p:tags r:id="rId2"/>
            </p:custDataLst>
          </p:nvPr>
        </p:nvPicPr>
        <p:blipFill>
          <a:blip r:embed="rId7"/>
          <a:stretch>
            <a:fillRect/>
          </a:stretch>
        </p:blipFill>
        <p:spPr>
          <a:xfrm>
            <a:off x="2592070" y="508000"/>
            <a:ext cx="914400" cy="382594"/>
          </a:xfrm>
          <a:prstGeom prst="rect">
            <a:avLst/>
          </a:prstGeom>
        </p:spPr>
      </p:pic>
      <p:pic>
        <p:nvPicPr>
          <p:cNvPr id="5" name="Picture 4">
            <a:extLst>
              <a:ext uri="{FF2B5EF4-FFF2-40B4-BE49-F238E27FC236}">
                <a16:creationId xmlns:a16="http://schemas.microsoft.com/office/drawing/2014/main" id="{7C8B06E0-D00C-49E2-9B03-85A5EF683CAA}"/>
              </a:ext>
            </a:extLst>
          </p:cNvPr>
          <p:cNvPicPr>
            <a:picLocks/>
          </p:cNvPicPr>
          <p:nvPr>
            <p:custDataLst>
              <p:tags r:id="rId3"/>
            </p:custDataLst>
          </p:nvPr>
        </p:nvPicPr>
        <p:blipFill>
          <a:blip r:embed="rId8"/>
          <a:stretch>
            <a:fillRect/>
          </a:stretch>
        </p:blipFill>
        <p:spPr>
          <a:xfrm>
            <a:off x="508000" y="2514600"/>
            <a:ext cx="1828800" cy="1828800"/>
          </a:xfrm>
          <a:prstGeom prst="rect">
            <a:avLst/>
          </a:prstGeom>
        </p:spPr>
      </p:pic>
      <p:sp>
        <p:nvSpPr>
          <p:cNvPr id="6" name="Rectangle 5">
            <a:extLst>
              <a:ext uri="{FF2B5EF4-FFF2-40B4-BE49-F238E27FC236}">
                <a16:creationId xmlns:a16="http://schemas.microsoft.com/office/drawing/2014/main" id="{D2847E04-4D61-49B2-B776-9DD07B8E47DF}"/>
              </a:ext>
            </a:extLst>
          </p:cNvPr>
          <p:cNvSpPr/>
          <p:nvPr>
            <p:custDataLst>
              <p:tags r:id="rId4"/>
            </p:custDataLst>
          </p:nvPr>
        </p:nvSpPr>
        <p:spPr>
          <a:xfrm>
            <a:off x="2590800" y="2571750"/>
            <a:ext cx="6045200" cy="1714500"/>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What would you like us to discuss next?</a:t>
            </a:r>
          </a:p>
        </p:txBody>
      </p:sp>
      <p:sp>
        <p:nvSpPr>
          <p:cNvPr id="7" name="Rectangle 6">
            <a:extLst>
              <a:ext uri="{FF2B5EF4-FFF2-40B4-BE49-F238E27FC236}">
                <a16:creationId xmlns:a16="http://schemas.microsoft.com/office/drawing/2014/main" id="{51F959CD-2DD7-40BE-BA73-A92F5FB24423}"/>
              </a:ext>
            </a:extLst>
          </p:cNvPr>
          <p:cNvSpPr/>
          <p:nvPr>
            <p:custDataLst>
              <p:tags r:id="rId5"/>
            </p:custDataLst>
          </p:nvPr>
        </p:nvSpPr>
        <p:spPr>
          <a:xfrm>
            <a:off x="2590800" y="6096000"/>
            <a:ext cx="6299200" cy="382594"/>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489965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6"/>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i="0" u="none" strike="noStrike" cap="none">
                <a:solidFill>
                  <a:srgbClr val="C8102E"/>
                </a:solidFill>
                <a:latin typeface="Montserrat"/>
                <a:ea typeface="Montserrat"/>
                <a:cs typeface="Montserrat"/>
                <a:sym typeface="Montserrat"/>
              </a:rPr>
              <a:t>MIAMIOH.EDU/FSB</a:t>
            </a:r>
            <a:endParaRPr/>
          </a:p>
        </p:txBody>
      </p:sp>
      <p:pic>
        <p:nvPicPr>
          <p:cNvPr id="200" name="Google Shape;200;p6"/>
          <p:cNvPicPr preferRelativeResize="0"/>
          <p:nvPr/>
        </p:nvPicPr>
        <p:blipFill rotWithShape="1">
          <a:blip r:embed="rId3">
            <a:alphaModFix/>
          </a:blip>
          <a:srcRect l="5500" r="5499"/>
          <a:stretch/>
        </p:blipFill>
        <p:spPr>
          <a:xfrm>
            <a:off x="0" y="0"/>
            <a:ext cx="9144003" cy="6858000"/>
          </a:xfrm>
          <a:prstGeom prst="rect">
            <a:avLst/>
          </a:prstGeom>
          <a:noFill/>
          <a:ln>
            <a:noFill/>
          </a:ln>
        </p:spPr>
      </p:pic>
      <p:pic>
        <p:nvPicPr>
          <p:cNvPr id="201" name="Google Shape;201;p6"/>
          <p:cNvPicPr preferRelativeResize="0"/>
          <p:nvPr/>
        </p:nvPicPr>
        <p:blipFill rotWithShape="1">
          <a:blip r:embed="rId4">
            <a:alphaModFix/>
          </a:blip>
          <a:srcRect l="39" r="28"/>
          <a:stretch/>
        </p:blipFill>
        <p:spPr>
          <a:xfrm>
            <a:off x="327694" y="175052"/>
            <a:ext cx="3733801" cy="2490415"/>
          </a:xfrm>
          <a:prstGeom prst="rect">
            <a:avLst/>
          </a:prstGeom>
          <a:solidFill>
            <a:srgbClr val="ECECEC"/>
          </a:solidFill>
          <a:ln w="190500" cap="sq" cmpd="sng">
            <a:solidFill>
              <a:srgbClr val="FFFFFF"/>
            </a:solidFill>
            <a:prstDash val="solid"/>
            <a:miter lim="800000"/>
            <a:headEnd type="none" w="sm" len="sm"/>
            <a:tailEnd type="none" w="sm" len="sm"/>
          </a:ln>
          <a:effectLst>
            <a:outerShdw blurRad="65000" dist="50800" dir="12900000" kx="195000" ky="145000" algn="tl" rotWithShape="0">
              <a:srgbClr val="000000">
                <a:alpha val="29019"/>
              </a:srgbClr>
            </a:outerShdw>
          </a:effectLst>
        </p:spPr>
      </p:pic>
      <p:pic>
        <p:nvPicPr>
          <p:cNvPr id="202" name="Google Shape;202;p6"/>
          <p:cNvPicPr preferRelativeResize="0"/>
          <p:nvPr/>
        </p:nvPicPr>
        <p:blipFill rotWithShape="1">
          <a:blip r:embed="rId5">
            <a:alphaModFix/>
          </a:blip>
          <a:srcRect l="39" r="28"/>
          <a:stretch/>
        </p:blipFill>
        <p:spPr>
          <a:xfrm>
            <a:off x="2598460" y="2046747"/>
            <a:ext cx="3886536" cy="2592289"/>
          </a:xfrm>
          <a:prstGeom prst="rect">
            <a:avLst/>
          </a:prstGeom>
          <a:solidFill>
            <a:srgbClr val="ECECEC"/>
          </a:solidFill>
          <a:ln w="190500" cap="sq" cmpd="sng">
            <a:solidFill>
              <a:srgbClr val="FFFFFF"/>
            </a:solidFill>
            <a:prstDash val="solid"/>
            <a:miter lim="800000"/>
            <a:headEnd type="none" w="sm" len="sm"/>
            <a:tailEnd type="none" w="sm" len="sm"/>
          </a:ln>
          <a:effectLst>
            <a:outerShdw blurRad="65000" dist="50800" dir="12900000" kx="195000" ky="145000" algn="tl" rotWithShape="0">
              <a:srgbClr val="000000">
                <a:alpha val="29019"/>
              </a:srgbClr>
            </a:outerShdw>
          </a:effectLst>
        </p:spPr>
      </p:pic>
      <p:pic>
        <p:nvPicPr>
          <p:cNvPr id="203" name="Google Shape;203;p6"/>
          <p:cNvPicPr preferRelativeResize="0"/>
          <p:nvPr/>
        </p:nvPicPr>
        <p:blipFill rotWithShape="1">
          <a:blip r:embed="rId6">
            <a:alphaModFix/>
          </a:blip>
          <a:srcRect l="16687" r="16693"/>
          <a:stretch/>
        </p:blipFill>
        <p:spPr>
          <a:xfrm>
            <a:off x="5261432" y="4303120"/>
            <a:ext cx="3623834" cy="2417071"/>
          </a:xfrm>
          <a:prstGeom prst="rect">
            <a:avLst/>
          </a:prstGeom>
          <a:solidFill>
            <a:srgbClr val="ECECEC"/>
          </a:solidFill>
          <a:ln w="190500" cap="sq" cmpd="sng">
            <a:solidFill>
              <a:srgbClr val="FFFFFF"/>
            </a:solidFill>
            <a:prstDash val="solid"/>
            <a:miter lim="800000"/>
            <a:headEnd type="none" w="sm" len="sm"/>
            <a:tailEnd type="none" w="sm" len="sm"/>
          </a:ln>
          <a:effectLst>
            <a:outerShdw blurRad="65000" dist="50800" dir="12900000" kx="195000" ky="145000" algn="tl" rotWithShape="0">
              <a:srgbClr val="000000">
                <a:alpha val="29019"/>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2000"/>
                                  </p:stCondLst>
                                  <p:childTnLst>
                                    <p:set>
                                      <p:cBhvr>
                                        <p:cTn id="6" dur="1" fill="hold">
                                          <p:stCondLst>
                                            <p:cond delay="0"/>
                                          </p:stCondLst>
                                        </p:cTn>
                                        <p:tgtEl>
                                          <p:spTgt spid="201"/>
                                        </p:tgtEl>
                                        <p:attrNameLst>
                                          <p:attrName>style.visibility</p:attrName>
                                        </p:attrNameLst>
                                      </p:cBhvr>
                                      <p:to>
                                        <p:strVal val="visible"/>
                                      </p:to>
                                    </p:set>
                                    <p:anim calcmode="lin" valueType="num">
                                      <p:cBhvr additive="base">
                                        <p:cTn id="7" dur="500"/>
                                        <p:tgtEl>
                                          <p:spTgt spid="201"/>
                                        </p:tgtEl>
                                        <p:attrNameLst>
                                          <p:attrName>ppt_w</p:attrName>
                                        </p:attrNameLst>
                                      </p:cBhvr>
                                      <p:tavLst>
                                        <p:tav tm="0">
                                          <p:val>
                                            <p:strVal val="0"/>
                                          </p:val>
                                        </p:tav>
                                        <p:tav tm="100000">
                                          <p:val>
                                            <p:strVal val="#ppt_w"/>
                                          </p:val>
                                        </p:tav>
                                      </p:tavLst>
                                    </p:anim>
                                    <p:anim calcmode="lin" valueType="num">
                                      <p:cBhvr additive="base">
                                        <p:cTn id="8" dur="500"/>
                                        <p:tgtEl>
                                          <p:spTgt spid="20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2000"/>
                                  </p:stCondLst>
                                  <p:childTnLst>
                                    <p:set>
                                      <p:cBhvr>
                                        <p:cTn id="10" dur="1" fill="hold">
                                          <p:stCondLst>
                                            <p:cond delay="0"/>
                                          </p:stCondLst>
                                        </p:cTn>
                                        <p:tgtEl>
                                          <p:spTgt spid="203"/>
                                        </p:tgtEl>
                                        <p:attrNameLst>
                                          <p:attrName>style.visibility</p:attrName>
                                        </p:attrNameLst>
                                      </p:cBhvr>
                                      <p:to>
                                        <p:strVal val="visible"/>
                                      </p:to>
                                    </p:set>
                                    <p:anim calcmode="lin" valueType="num">
                                      <p:cBhvr additive="base">
                                        <p:cTn id="11" dur="500"/>
                                        <p:tgtEl>
                                          <p:spTgt spid="203"/>
                                        </p:tgtEl>
                                        <p:attrNameLst>
                                          <p:attrName>ppt_w</p:attrName>
                                        </p:attrNameLst>
                                      </p:cBhvr>
                                      <p:tavLst>
                                        <p:tav tm="0">
                                          <p:val>
                                            <p:strVal val="0"/>
                                          </p:val>
                                        </p:tav>
                                        <p:tav tm="100000">
                                          <p:val>
                                            <p:strVal val="#ppt_w"/>
                                          </p:val>
                                        </p:tav>
                                      </p:tavLst>
                                    </p:anim>
                                    <p:anim calcmode="lin" valueType="num">
                                      <p:cBhvr additive="base">
                                        <p:cTn id="12" dur="500"/>
                                        <p:tgtEl>
                                          <p:spTgt spid="203"/>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2000"/>
                                  </p:stCondLst>
                                  <p:childTnLst>
                                    <p:set>
                                      <p:cBhvr>
                                        <p:cTn id="14" dur="1" fill="hold">
                                          <p:stCondLst>
                                            <p:cond delay="0"/>
                                          </p:stCondLst>
                                        </p:cTn>
                                        <p:tgtEl>
                                          <p:spTgt spid="202"/>
                                        </p:tgtEl>
                                        <p:attrNameLst>
                                          <p:attrName>style.visibility</p:attrName>
                                        </p:attrNameLst>
                                      </p:cBhvr>
                                      <p:to>
                                        <p:strVal val="visible"/>
                                      </p:to>
                                    </p:set>
                                    <p:anim calcmode="lin" valueType="num">
                                      <p:cBhvr additive="base">
                                        <p:cTn id="15" dur="500"/>
                                        <p:tgtEl>
                                          <p:spTgt spid="202"/>
                                        </p:tgtEl>
                                        <p:attrNameLst>
                                          <p:attrName>ppt_w</p:attrName>
                                        </p:attrNameLst>
                                      </p:cBhvr>
                                      <p:tavLst>
                                        <p:tav tm="0">
                                          <p:val>
                                            <p:strVal val="0"/>
                                          </p:val>
                                        </p:tav>
                                        <p:tav tm="100000">
                                          <p:val>
                                            <p:strVal val="#ppt_w"/>
                                          </p:val>
                                        </p:tav>
                                      </p:tavLst>
                                    </p:anim>
                                    <p:anim calcmode="lin" valueType="num">
                                      <p:cBhvr additive="base">
                                        <p:cTn id="16" dur="500"/>
                                        <p:tgtEl>
                                          <p:spTgt spid="20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7"/>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i="0" u="none" strike="noStrike" cap="none">
                <a:solidFill>
                  <a:srgbClr val="C8102E"/>
                </a:solidFill>
                <a:latin typeface="Montserrat"/>
                <a:ea typeface="Montserrat"/>
                <a:cs typeface="Montserrat"/>
                <a:sym typeface="Montserrat"/>
              </a:rPr>
              <a:t>MIAMIOH.EDU/FSB</a:t>
            </a:r>
            <a:endParaRPr/>
          </a:p>
        </p:txBody>
      </p:sp>
      <p:pic>
        <p:nvPicPr>
          <p:cNvPr id="209" name="Google Shape;209;p7"/>
          <p:cNvPicPr preferRelativeResize="0"/>
          <p:nvPr/>
        </p:nvPicPr>
        <p:blipFill rotWithShape="1">
          <a:blip r:embed="rId3">
            <a:alphaModFix/>
          </a:blip>
          <a:srcRect t="4246" b="4237"/>
          <a:stretch/>
        </p:blipFill>
        <p:spPr>
          <a:xfrm>
            <a:off x="-89300" y="-76200"/>
            <a:ext cx="9344876" cy="69986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8"/>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i="0" u="none" strike="noStrike" cap="none">
                <a:solidFill>
                  <a:srgbClr val="C8102E"/>
                </a:solidFill>
                <a:latin typeface="Montserrat"/>
                <a:ea typeface="Montserrat"/>
                <a:cs typeface="Montserrat"/>
                <a:sym typeface="Montserrat"/>
              </a:rPr>
              <a:t>MIAMIOH.EDU/FSB</a:t>
            </a:r>
            <a:endParaRPr/>
          </a:p>
        </p:txBody>
      </p:sp>
      <p:pic>
        <p:nvPicPr>
          <p:cNvPr id="215" name="Google Shape;215;p8"/>
          <p:cNvPicPr preferRelativeResize="0"/>
          <p:nvPr/>
        </p:nvPicPr>
        <p:blipFill rotWithShape="1">
          <a:blip r:embed="rId3">
            <a:alphaModFix/>
          </a:blip>
          <a:srcRect t="4246" b="4237"/>
          <a:stretch/>
        </p:blipFill>
        <p:spPr>
          <a:xfrm>
            <a:off x="-89300" y="-76200"/>
            <a:ext cx="9344876" cy="6998624"/>
          </a:xfrm>
          <a:prstGeom prst="rect">
            <a:avLst/>
          </a:prstGeom>
          <a:noFill/>
          <a:ln>
            <a:noFill/>
          </a:ln>
        </p:spPr>
      </p:pic>
      <p:pic>
        <p:nvPicPr>
          <p:cNvPr id="216" name="Google Shape;216;p8"/>
          <p:cNvPicPr preferRelativeResize="0"/>
          <p:nvPr/>
        </p:nvPicPr>
        <p:blipFill rotWithShape="1">
          <a:blip r:embed="rId4">
            <a:alphaModFix/>
          </a:blip>
          <a:srcRect l="5531" r="5539"/>
          <a:stretch/>
        </p:blipFill>
        <p:spPr>
          <a:xfrm>
            <a:off x="177858" y="164423"/>
            <a:ext cx="3320556" cy="2490416"/>
          </a:xfrm>
          <a:prstGeom prst="rect">
            <a:avLst/>
          </a:prstGeom>
          <a:solidFill>
            <a:srgbClr val="ECECEC"/>
          </a:solidFill>
          <a:ln w="190500" cap="sq" cmpd="sng">
            <a:solidFill>
              <a:srgbClr val="FFFFFF"/>
            </a:solidFill>
            <a:prstDash val="solid"/>
            <a:miter lim="800000"/>
            <a:headEnd type="none" w="sm" len="sm"/>
            <a:tailEnd type="none" w="sm" len="sm"/>
          </a:ln>
          <a:effectLst>
            <a:outerShdw blurRad="65000" dist="50800" dir="12900000" kx="195000" ky="145000" algn="tl" rotWithShape="0">
              <a:srgbClr val="000000">
                <a:alpha val="29019"/>
              </a:srgbClr>
            </a:outerShdw>
          </a:effectLst>
        </p:spPr>
      </p:pic>
      <p:pic>
        <p:nvPicPr>
          <p:cNvPr id="217" name="Google Shape;217;p8"/>
          <p:cNvPicPr preferRelativeResize="0"/>
          <p:nvPr/>
        </p:nvPicPr>
        <p:blipFill rotWithShape="1">
          <a:blip r:embed="rId5">
            <a:alphaModFix/>
          </a:blip>
          <a:srcRect l="5530" r="5540"/>
          <a:stretch/>
        </p:blipFill>
        <p:spPr>
          <a:xfrm>
            <a:off x="2440668" y="2029747"/>
            <a:ext cx="3458918" cy="2592289"/>
          </a:xfrm>
          <a:prstGeom prst="rect">
            <a:avLst/>
          </a:prstGeom>
          <a:solidFill>
            <a:srgbClr val="ECECEC"/>
          </a:solidFill>
          <a:ln w="190500" cap="sq" cmpd="sng">
            <a:solidFill>
              <a:srgbClr val="FFFFFF"/>
            </a:solidFill>
            <a:prstDash val="solid"/>
            <a:miter lim="800000"/>
            <a:headEnd type="none" w="sm" len="sm"/>
            <a:tailEnd type="none" w="sm" len="sm"/>
          </a:ln>
          <a:effectLst>
            <a:outerShdw blurRad="65000" dist="50800" dir="12900000" kx="195054" ky="144987" algn="tl" rotWithShape="0">
              <a:srgbClr val="000000">
                <a:alpha val="29019"/>
              </a:srgbClr>
            </a:outerShdw>
          </a:effectLst>
        </p:spPr>
      </p:pic>
      <p:pic>
        <p:nvPicPr>
          <p:cNvPr id="218" name="Google Shape;218;p8"/>
          <p:cNvPicPr preferRelativeResize="0"/>
          <p:nvPr/>
        </p:nvPicPr>
        <p:blipFill rotWithShape="1">
          <a:blip r:embed="rId6">
            <a:alphaModFix/>
          </a:blip>
          <a:srcRect t="178" b="178"/>
          <a:stretch/>
        </p:blipFill>
        <p:spPr>
          <a:xfrm>
            <a:off x="5375058" y="4281940"/>
            <a:ext cx="3623834" cy="2408330"/>
          </a:xfrm>
          <a:prstGeom prst="rect">
            <a:avLst/>
          </a:prstGeom>
          <a:solidFill>
            <a:srgbClr val="ECECEC"/>
          </a:solidFill>
          <a:ln w="190500" cap="sq" cmpd="sng">
            <a:solidFill>
              <a:srgbClr val="FFFFFF"/>
            </a:solidFill>
            <a:prstDash val="solid"/>
            <a:miter lim="800000"/>
            <a:headEnd type="none" w="sm" len="sm"/>
            <a:tailEnd type="none" w="sm" len="sm"/>
          </a:ln>
          <a:effectLst>
            <a:outerShdw blurRad="65000" dist="50800" dir="12900000" kx="195000" ky="145000" algn="tl" rotWithShape="0">
              <a:srgbClr val="000000">
                <a:alpha val="29019"/>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2000"/>
                                  </p:stCondLst>
                                  <p:childTnLst>
                                    <p:set>
                                      <p:cBhvr>
                                        <p:cTn id="6" dur="1" fill="hold">
                                          <p:stCondLst>
                                            <p:cond delay="0"/>
                                          </p:stCondLst>
                                        </p:cTn>
                                        <p:tgtEl>
                                          <p:spTgt spid="216"/>
                                        </p:tgtEl>
                                        <p:attrNameLst>
                                          <p:attrName>style.visibility</p:attrName>
                                        </p:attrNameLst>
                                      </p:cBhvr>
                                      <p:to>
                                        <p:strVal val="visible"/>
                                      </p:to>
                                    </p:set>
                                    <p:anim calcmode="lin" valueType="num">
                                      <p:cBhvr additive="base">
                                        <p:cTn id="7" dur="500"/>
                                        <p:tgtEl>
                                          <p:spTgt spid="216"/>
                                        </p:tgtEl>
                                        <p:attrNameLst>
                                          <p:attrName>ppt_w</p:attrName>
                                        </p:attrNameLst>
                                      </p:cBhvr>
                                      <p:tavLst>
                                        <p:tav tm="0">
                                          <p:val>
                                            <p:strVal val="0"/>
                                          </p:val>
                                        </p:tav>
                                        <p:tav tm="100000">
                                          <p:val>
                                            <p:strVal val="#ppt_w"/>
                                          </p:val>
                                        </p:tav>
                                      </p:tavLst>
                                    </p:anim>
                                    <p:anim calcmode="lin" valueType="num">
                                      <p:cBhvr additive="base">
                                        <p:cTn id="8" dur="500"/>
                                        <p:tgtEl>
                                          <p:spTgt spid="216"/>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2000"/>
                                  </p:stCondLst>
                                  <p:childTnLst>
                                    <p:set>
                                      <p:cBhvr>
                                        <p:cTn id="10" dur="1" fill="hold">
                                          <p:stCondLst>
                                            <p:cond delay="0"/>
                                          </p:stCondLst>
                                        </p:cTn>
                                        <p:tgtEl>
                                          <p:spTgt spid="218"/>
                                        </p:tgtEl>
                                        <p:attrNameLst>
                                          <p:attrName>style.visibility</p:attrName>
                                        </p:attrNameLst>
                                      </p:cBhvr>
                                      <p:to>
                                        <p:strVal val="visible"/>
                                      </p:to>
                                    </p:set>
                                    <p:anim calcmode="lin" valueType="num">
                                      <p:cBhvr additive="base">
                                        <p:cTn id="11" dur="500"/>
                                        <p:tgtEl>
                                          <p:spTgt spid="218"/>
                                        </p:tgtEl>
                                        <p:attrNameLst>
                                          <p:attrName>ppt_w</p:attrName>
                                        </p:attrNameLst>
                                      </p:cBhvr>
                                      <p:tavLst>
                                        <p:tav tm="0">
                                          <p:val>
                                            <p:strVal val="0"/>
                                          </p:val>
                                        </p:tav>
                                        <p:tav tm="100000">
                                          <p:val>
                                            <p:strVal val="#ppt_w"/>
                                          </p:val>
                                        </p:tav>
                                      </p:tavLst>
                                    </p:anim>
                                    <p:anim calcmode="lin" valueType="num">
                                      <p:cBhvr additive="base">
                                        <p:cTn id="12" dur="500"/>
                                        <p:tgtEl>
                                          <p:spTgt spid="218"/>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2000"/>
                                  </p:stCondLst>
                                  <p:childTnLst>
                                    <p:set>
                                      <p:cBhvr>
                                        <p:cTn id="14" dur="1" fill="hold">
                                          <p:stCondLst>
                                            <p:cond delay="0"/>
                                          </p:stCondLst>
                                        </p:cTn>
                                        <p:tgtEl>
                                          <p:spTgt spid="217"/>
                                        </p:tgtEl>
                                        <p:attrNameLst>
                                          <p:attrName>style.visibility</p:attrName>
                                        </p:attrNameLst>
                                      </p:cBhvr>
                                      <p:to>
                                        <p:strVal val="visible"/>
                                      </p:to>
                                    </p:set>
                                    <p:anim calcmode="lin" valueType="num">
                                      <p:cBhvr additive="base">
                                        <p:cTn id="15" dur="500"/>
                                        <p:tgtEl>
                                          <p:spTgt spid="217"/>
                                        </p:tgtEl>
                                        <p:attrNameLst>
                                          <p:attrName>ppt_w</p:attrName>
                                        </p:attrNameLst>
                                      </p:cBhvr>
                                      <p:tavLst>
                                        <p:tav tm="0">
                                          <p:val>
                                            <p:strVal val="0"/>
                                          </p:val>
                                        </p:tav>
                                        <p:tav tm="100000">
                                          <p:val>
                                            <p:strVal val="#ppt_w"/>
                                          </p:val>
                                        </p:tav>
                                      </p:tavLst>
                                    </p:anim>
                                    <p:anim calcmode="lin" valueType="num">
                                      <p:cBhvr additive="base">
                                        <p:cTn id="16" dur="500"/>
                                        <p:tgtEl>
                                          <p:spTgt spid="21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1"/>
          <p:cNvSpPr txBox="1">
            <a:spLocks noGrp="1"/>
          </p:cNvSpPr>
          <p:nvPr>
            <p:ph type="body" idx="1"/>
          </p:nvPr>
        </p:nvSpPr>
        <p:spPr>
          <a:xfrm>
            <a:off x="279201" y="2823052"/>
            <a:ext cx="8585700" cy="1212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8102E"/>
              </a:buClr>
              <a:buSzPts val="3600"/>
              <a:buNone/>
            </a:pPr>
            <a:r>
              <a:rPr lang="en-US" sz="3600">
                <a:solidFill>
                  <a:srgbClr val="C8102E"/>
                </a:solidFill>
              </a:rPr>
              <a:t>The Farmer School Difference</a:t>
            </a:r>
            <a:endParaRPr/>
          </a:p>
        </p:txBody>
      </p:sp>
      <p:sp>
        <p:nvSpPr>
          <p:cNvPr id="224" name="Google Shape;224;p11"/>
          <p:cNvSpPr txBox="1">
            <a:spLocks noGrp="1"/>
          </p:cNvSpPr>
          <p:nvPr>
            <p:ph type="ftr" idx="11"/>
          </p:nvPr>
        </p:nvSpPr>
        <p:spPr>
          <a:xfrm>
            <a:off x="3028950" y="6210393"/>
            <a:ext cx="30861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200" b="1">
                <a:solidFill>
                  <a:srgbClr val="C8102E"/>
                </a:solidFill>
                <a:latin typeface="Montserrat"/>
                <a:ea typeface="Montserrat"/>
                <a:cs typeface="Montserrat"/>
                <a:sym typeface="Montserrat"/>
              </a:rPr>
              <a:t>MIAMIOH.EDU/FSB</a:t>
            </a:r>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6.1.4122"/>
  <p:tag name="SLIDO_PRESENTATION_ID" val="00000000-0000-0000-0000-000000000000"/>
  <p:tag name="SLIDO_EVENT_UUID" val="418f2af8-3e24-47d0-9e6f-1de3bfe00c20"/>
  <p:tag name="SLIDO_EVENT_SECTION_UUID" val="5a78a692-ffa2-4409-bda9-a9c6f5a5d3bc"/>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ODU0ODU4MjF9"/>
  <p:tag name="SLIDO_TYPE" val="SlidoPoll"/>
  <p:tag name="SLIDO_POLL_UUID" val="5b14e95b-901a-4b0f-b847-94ecaf014322"/>
  <p:tag name="SLIDO_TIMELINE" val="W3sicG9sbFF1ZXN0aW9uVXVpZCI6ImY0MjVjZjRhLWUzNTctNGM5ZC1iZTViLWIwYWU4M2YzZDVkYiIsInNob3dSZXN1bHRzIjp0cnVlLCJzaG93Q29ycmVjdEFuc3dlcnMiOmZhbHNlLCJ2b3RpbmdMb2NrZWQiOmZhbHNlfV0="/>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Office Theme">
  <a:themeElements>
    <a:clrScheme name="Custom 1">
      <a:dk1>
        <a:srgbClr val="000000"/>
      </a:dk1>
      <a:lt1>
        <a:srgbClr val="FFFFFF"/>
      </a:lt1>
      <a:dk2>
        <a:srgbClr val="7F7F7F"/>
      </a:dk2>
      <a:lt2>
        <a:srgbClr val="E7E6E6"/>
      </a:lt2>
      <a:accent1>
        <a:srgbClr val="C3142D"/>
      </a:accent1>
      <a:accent2>
        <a:srgbClr val="0091A0"/>
      </a:accent2>
      <a:accent3>
        <a:srgbClr val="F4BA18"/>
      </a:accent3>
      <a:accent4>
        <a:srgbClr val="5CA1E6"/>
      </a:accent4>
      <a:accent5>
        <a:srgbClr val="1421A0"/>
      </a:accent5>
      <a:accent6>
        <a:srgbClr val="6F3B55"/>
      </a:accent6>
      <a:hlink>
        <a:srgbClr val="007B89"/>
      </a:hlink>
      <a:folHlink>
        <a:srgbClr val="6F3B5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1567</Words>
  <Application>Microsoft Office PowerPoint</Application>
  <PresentationFormat>On-screen Show (4:3)</PresentationFormat>
  <Paragraphs>317</Paragraphs>
  <Slides>52</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Bitter</vt:lpstr>
      <vt:lpstr>Montserrat</vt:lpstr>
      <vt:lpstr>Montserrat Medium</vt:lpstr>
      <vt:lpstr>Calibri</vt:lpstr>
      <vt:lpstr>Roboto</vt:lpstr>
      <vt:lpstr>Arial</vt:lpstr>
      <vt:lpstr>Georgia</vt:lpstr>
      <vt:lpstr>Office Theme</vt:lpstr>
      <vt:lpstr>Teaching Excellence at the Farmer School of Business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makes us different?</vt:lpstr>
      <vt:lpstr>PowerPoint Presentation</vt:lpstr>
      <vt:lpstr>What is the FYIC?</vt:lpstr>
      <vt:lpstr>The First Year Experience</vt:lpstr>
      <vt:lpstr>What is the FYIC?</vt:lpstr>
      <vt:lpstr>PowerPoint Presentation</vt:lpstr>
      <vt:lpstr>My Teaching Philosophy</vt:lpstr>
      <vt:lpstr>PowerPoint Presentation</vt:lpstr>
      <vt:lpstr>PowerPoint Presentation</vt:lpstr>
      <vt:lpstr>PowerPoint Presentation</vt:lpstr>
      <vt:lpstr>PowerPoint Presentation</vt:lpstr>
      <vt:lpstr>Undergraduate Teaching</vt:lpstr>
      <vt:lpstr>Undergraduate Teaching</vt:lpstr>
      <vt:lpstr>Majors and Co-Majors</vt:lpstr>
      <vt:lpstr>The BA Major</vt:lpstr>
      <vt:lpstr>Minors</vt:lpstr>
      <vt:lpstr>Certificates </vt:lpstr>
      <vt:lpstr>Graduate Programs</vt:lpstr>
      <vt:lpstr>Curriculum</vt:lpstr>
      <vt:lpstr>PowerPoint Presentation</vt:lpstr>
      <vt:lpstr>Hands-On Learning</vt:lpstr>
      <vt:lpstr>Hands-On Learning: Student &amp; Business Organizations</vt:lpstr>
      <vt:lpstr>Hands-On Learning: Student Organizations</vt:lpstr>
      <vt:lpstr>PowerPoint Presentation</vt:lpstr>
      <vt:lpstr>PowerPoint Presentation</vt:lpstr>
      <vt:lpstr>Hands-On Learning: Study Abroad</vt:lpstr>
      <vt:lpstr>Hands-On Learning: Career Connections</vt:lpstr>
      <vt:lpstr>Hands-On Learning: Client Projects</vt:lpstr>
      <vt:lpstr>Hands-On Learning: Internships &amp; Jobs</vt:lpstr>
      <vt:lpstr>Hands-On Learning: Internships &amp; Jobs</vt:lpstr>
      <vt:lpstr>Hands-On Learning: Internships &amp; Jobs</vt:lpstr>
      <vt:lpstr>Hands-On Learning: Internships &amp; Jobs</vt:lpstr>
      <vt:lpstr>Hands-On Learning: Internships &amp; Jobs</vt:lpstr>
      <vt:lpstr>Resources for Success Tutoring &amp; Supplemental Instruction</vt:lpstr>
      <vt:lpstr>Resources for Success Miller Center for Student Disability Services</vt:lpstr>
      <vt:lpstr>Resources for Success Student Health Services</vt:lpstr>
      <vt:lpstr>Resources for Success Student Counseling Services</vt:lpstr>
      <vt:lpstr>Resources for Success BUS 106:  FSB Success Strategies</vt:lpstr>
      <vt:lpstr>A Results Driven Education</vt:lpstr>
      <vt:lpstr>A Results Driven Education</vt:lpstr>
      <vt:lpstr>Return on Investment</vt:lpstr>
      <vt:lpstr>From FSB        Yonsei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Make It Miami!</dc:title>
  <dc:creator>Megahed, Fadel M Dr.</dc:creator>
  <cp:lastModifiedBy>Megahed, Fadel M Dr.</cp:lastModifiedBy>
  <cp:revision>6</cp:revision>
  <dcterms:modified xsi:type="dcterms:W3CDTF">2023-05-30T22:41:29Z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1.6.1.4122</vt:lpwstr>
  </property>
</Properties>
</file>